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TT Norms Bold" charset="1" panose="02000803030000020004"/>
      <p:regular r:id="rId21"/>
    </p:embeddedFont>
    <p:embeddedFont>
      <p:font typeface="Canva Sans" charset="1" panose="020B0503030501040103"/>
      <p:regular r:id="rId22"/>
    </p:embeddedFont>
    <p:embeddedFont>
      <p:font typeface="TT Fors Bold" charset="1" panose="020B0003030001020000"/>
      <p:regular r:id="rId23"/>
    </p:embeddedFont>
    <p:embeddedFont>
      <p:font typeface="TT Fors" charset="1" panose="020B0003030001020000"/>
      <p:regular r:id="rId24"/>
    </p:embeddedFont>
    <p:embeddedFont>
      <p:font typeface="TT Norms" charset="1" panose="020005030300000200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GFERygBk.mp4>
</file>

<file path=ppt/media/VAGGFFUIqC8.mp4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svg>
</file>

<file path=ppt/media/image2.svg>
</file>

<file path=ppt/media/image20.jpeg>
</file>

<file path=ppt/media/image21.jpeg>
</file>

<file path=ppt/media/image22.jpeg>
</file>

<file path=ppt/media/image23.png>
</file>

<file path=ppt/media/image24.png>
</file>

<file path=ppt/media/image25.svg>
</file>

<file path=ppt/media/image26.jpeg>
</file>

<file path=ppt/media/image27.png>
</file>

<file path=ppt/media/image28.png>
</file>

<file path=ppt/media/image29.png>
</file>

<file path=ppt/media/image3.png>
</file>

<file path=ppt/media/image30.svg>
</file>

<file path=ppt/media/image31.jpeg>
</file>

<file path=ppt/media/image32.jpeg>
</file>

<file path=ppt/media/image33.png>
</file>

<file path=ppt/media/image34.png>
</file>

<file path=ppt/media/image35.svg>
</file>

<file path=ppt/media/image36.jpeg>
</file>

<file path=ppt/media/image37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jpeg" Type="http://schemas.openxmlformats.org/officeDocument/2006/relationships/image"/><Relationship Id="rId3" Target="../media/VAGGFFUIqC8.mp4" Type="http://schemas.openxmlformats.org/officeDocument/2006/relationships/video"/><Relationship Id="rId4" Target="../media/VAGGFFUIqC8.mp4" Type="http://schemas.microsoft.com/office/2007/relationships/media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jpeg" Type="http://schemas.openxmlformats.org/officeDocument/2006/relationships/image"/><Relationship Id="rId3" Target="../media/VAGGFERygBk.mp4" Type="http://schemas.openxmlformats.org/officeDocument/2006/relationships/video"/><Relationship Id="rId4" Target="../media/VAGGFERygBk.mp4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https://www.trade.gov/country-commercial-guides/pakistan-waste-management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svg" Type="http://schemas.openxmlformats.org/officeDocument/2006/relationships/image"/><Relationship Id="rId3" Target="../media/image20.jpeg" Type="http://schemas.openxmlformats.org/officeDocument/2006/relationships/image"/><Relationship Id="rId4" Target="../media/image21.jpeg" Type="http://schemas.openxmlformats.org/officeDocument/2006/relationships/image"/><Relationship Id="rId5" Target="../media/image2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26.jpe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Relationship Id="rId5" Target="../media/image30.svg" Type="http://schemas.openxmlformats.org/officeDocument/2006/relationships/image"/><Relationship Id="rId6" Target="../media/image31.jpeg" Type="http://schemas.openxmlformats.org/officeDocument/2006/relationships/image"/><Relationship Id="rId7" Target="../media/image19.svg" Type="http://schemas.openxmlformats.org/officeDocument/2006/relationships/image"/><Relationship Id="rId8" Target="../media/image3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34867" y="2636771"/>
            <a:ext cx="6532592" cy="5013764"/>
          </a:xfrm>
          <a:custGeom>
            <a:avLst/>
            <a:gdLst/>
            <a:ahLst/>
            <a:cxnLst/>
            <a:rect r="r" b="b" t="t" l="l"/>
            <a:pathLst>
              <a:path h="5013764" w="6532592">
                <a:moveTo>
                  <a:pt x="0" y="0"/>
                </a:moveTo>
                <a:lnTo>
                  <a:pt x="6532592" y="0"/>
                </a:lnTo>
                <a:lnTo>
                  <a:pt x="6532592" y="5013764"/>
                </a:lnTo>
                <a:lnTo>
                  <a:pt x="0" y="50137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62504" y="-2237177"/>
            <a:ext cx="4965068" cy="4114800"/>
          </a:xfrm>
          <a:custGeom>
            <a:avLst/>
            <a:gdLst/>
            <a:ahLst/>
            <a:cxnLst/>
            <a:rect r="r" b="b" t="t" l="l"/>
            <a:pathLst>
              <a:path h="4114800" w="4965068">
                <a:moveTo>
                  <a:pt x="0" y="0"/>
                </a:moveTo>
                <a:lnTo>
                  <a:pt x="4965068" y="0"/>
                </a:lnTo>
                <a:lnTo>
                  <a:pt x="49650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339920" y="8671973"/>
            <a:ext cx="7315200" cy="4081836"/>
          </a:xfrm>
          <a:custGeom>
            <a:avLst/>
            <a:gdLst/>
            <a:ahLst/>
            <a:cxnLst/>
            <a:rect r="r" b="b" t="t" l="l"/>
            <a:pathLst>
              <a:path h="4081836" w="7315200">
                <a:moveTo>
                  <a:pt x="0" y="0"/>
                </a:moveTo>
                <a:lnTo>
                  <a:pt x="7315200" y="0"/>
                </a:lnTo>
                <a:lnTo>
                  <a:pt x="7315200" y="4081835"/>
                </a:lnTo>
                <a:lnTo>
                  <a:pt x="0" y="40818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78338" y="-1487343"/>
            <a:ext cx="7315200" cy="2974686"/>
          </a:xfrm>
          <a:custGeom>
            <a:avLst/>
            <a:gdLst/>
            <a:ahLst/>
            <a:cxnLst/>
            <a:rect r="r" b="b" t="t" l="l"/>
            <a:pathLst>
              <a:path h="2974686" w="7315200">
                <a:moveTo>
                  <a:pt x="0" y="0"/>
                </a:moveTo>
                <a:lnTo>
                  <a:pt x="7315200" y="0"/>
                </a:lnTo>
                <a:lnTo>
                  <a:pt x="7315200" y="2974686"/>
                </a:lnTo>
                <a:lnTo>
                  <a:pt x="0" y="29746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09069" y="-2279944"/>
            <a:ext cx="4034931" cy="3308644"/>
          </a:xfrm>
          <a:custGeom>
            <a:avLst/>
            <a:gdLst/>
            <a:ahLst/>
            <a:cxnLst/>
            <a:rect r="r" b="b" t="t" l="l"/>
            <a:pathLst>
              <a:path h="3308644" w="4034931">
                <a:moveTo>
                  <a:pt x="0" y="0"/>
                </a:moveTo>
                <a:lnTo>
                  <a:pt x="4034931" y="0"/>
                </a:lnTo>
                <a:lnTo>
                  <a:pt x="4034931" y="3308644"/>
                </a:lnTo>
                <a:lnTo>
                  <a:pt x="0" y="330864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659214" y="-570057"/>
            <a:ext cx="3987615" cy="4114800"/>
          </a:xfrm>
          <a:custGeom>
            <a:avLst/>
            <a:gdLst/>
            <a:ahLst/>
            <a:cxnLst/>
            <a:rect r="r" b="b" t="t" l="l"/>
            <a:pathLst>
              <a:path h="4114800" w="3987615">
                <a:moveTo>
                  <a:pt x="0" y="0"/>
                </a:moveTo>
                <a:lnTo>
                  <a:pt x="3987616" y="0"/>
                </a:lnTo>
                <a:lnTo>
                  <a:pt x="398761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685399" y="9258300"/>
            <a:ext cx="3331190" cy="2870880"/>
          </a:xfrm>
          <a:custGeom>
            <a:avLst/>
            <a:gdLst/>
            <a:ahLst/>
            <a:cxnLst/>
            <a:rect r="r" b="b" t="t" l="l"/>
            <a:pathLst>
              <a:path h="2870880" w="3331190">
                <a:moveTo>
                  <a:pt x="0" y="0"/>
                </a:moveTo>
                <a:lnTo>
                  <a:pt x="3331190" y="0"/>
                </a:lnTo>
                <a:lnTo>
                  <a:pt x="3331190" y="2870880"/>
                </a:lnTo>
                <a:lnTo>
                  <a:pt x="0" y="287088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04642" y="4452895"/>
            <a:ext cx="9757784" cy="1230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60"/>
              </a:lnSpc>
            </a:pPr>
            <a:r>
              <a:rPr lang="en-US" sz="9000" spc="-242">
                <a:solidFill>
                  <a:srgbClr val="4C81CB"/>
                </a:solidFill>
                <a:latin typeface="TT Norms Bold"/>
              </a:rPr>
              <a:t>SaafPakistan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26037" y="6402907"/>
            <a:ext cx="8567733" cy="49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0"/>
              </a:lnSpc>
            </a:pPr>
            <a:r>
              <a:rPr lang="en-US" sz="3000" spc="15">
                <a:solidFill>
                  <a:srgbClr val="000000"/>
                </a:solidFill>
                <a:latin typeface="TT Norms Bold"/>
              </a:rPr>
              <a:t>LETS PAINT PAKISTAN GREEN!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04642" y="3165086"/>
            <a:ext cx="10161514" cy="749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068"/>
              </a:lnSpc>
            </a:pPr>
            <a:r>
              <a:rPr lang="en-US" sz="4893" spc="-132">
                <a:solidFill>
                  <a:srgbClr val="4C81CB"/>
                </a:solidFill>
                <a:latin typeface="TT Norms Bold"/>
              </a:rPr>
              <a:t>RECYCLING REVOLUTION  APP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993538" y="8643938"/>
            <a:ext cx="5309656" cy="118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Ali Sher </a:t>
            </a: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Nouman Ali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</a:rPr>
              <a:t>Mian Faizan Munawer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09126" y="953382"/>
            <a:ext cx="1053720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spc="-162">
                <a:solidFill>
                  <a:srgbClr val="008037"/>
                </a:solidFill>
                <a:latin typeface="TT Norms Bold"/>
              </a:rPr>
              <a:t>Work Done FYP-1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60691" y="2034362"/>
            <a:ext cx="14766618" cy="6905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04484" indent="-502242" lvl="1">
              <a:lnSpc>
                <a:spcPts val="9258"/>
              </a:lnSpc>
              <a:buFont typeface="Arial"/>
              <a:buChar char="•"/>
            </a:pPr>
            <a:r>
              <a:rPr lang="en-US" sz="4652">
                <a:solidFill>
                  <a:srgbClr val="000000"/>
                </a:solidFill>
                <a:latin typeface="TT Norms"/>
              </a:rPr>
              <a:t>Documented System Requirements</a:t>
            </a:r>
          </a:p>
          <a:p>
            <a:pPr algn="l" marL="1004484" indent="-502242" lvl="1">
              <a:lnSpc>
                <a:spcPts val="9258"/>
              </a:lnSpc>
              <a:buFont typeface="Arial"/>
              <a:buChar char="•"/>
            </a:pPr>
            <a:r>
              <a:rPr lang="en-US" sz="4652">
                <a:solidFill>
                  <a:srgbClr val="000000"/>
                </a:solidFill>
                <a:latin typeface="TT Norms"/>
              </a:rPr>
              <a:t>Documented System Design</a:t>
            </a:r>
          </a:p>
          <a:p>
            <a:pPr algn="l" marL="1004484" indent="-502242" lvl="1">
              <a:lnSpc>
                <a:spcPts val="9258"/>
              </a:lnSpc>
              <a:buFont typeface="Arial"/>
              <a:buChar char="•"/>
            </a:pPr>
            <a:r>
              <a:rPr lang="en-US" sz="4652">
                <a:solidFill>
                  <a:srgbClr val="000000"/>
                </a:solidFill>
                <a:latin typeface="TT Norms"/>
              </a:rPr>
              <a:t>Developed Mobile App prototype in Figma</a:t>
            </a:r>
          </a:p>
          <a:p>
            <a:pPr algn="l" marL="1004484" indent="-502242" lvl="1">
              <a:lnSpc>
                <a:spcPts val="9258"/>
              </a:lnSpc>
              <a:buFont typeface="Arial"/>
              <a:buChar char="•"/>
            </a:pPr>
            <a:r>
              <a:rPr lang="en-US" sz="4652">
                <a:solidFill>
                  <a:srgbClr val="000000"/>
                </a:solidFill>
                <a:latin typeface="TT Norms"/>
              </a:rPr>
              <a:t>Implemented Mobile App Customer Signup/Login</a:t>
            </a:r>
          </a:p>
          <a:p>
            <a:pPr algn="l" marL="1004484" indent="-502242" lvl="1">
              <a:lnSpc>
                <a:spcPts val="9258"/>
              </a:lnSpc>
              <a:buFont typeface="Arial"/>
              <a:buChar char="•"/>
            </a:pPr>
            <a:r>
              <a:rPr lang="en-US" sz="4652">
                <a:solidFill>
                  <a:srgbClr val="000000"/>
                </a:solidFill>
                <a:latin typeface="TT Norms"/>
              </a:rPr>
              <a:t>Implemented Mobile App Rider Signup/Login</a:t>
            </a:r>
          </a:p>
          <a:p>
            <a:pPr algn="l" marL="1004484" indent="-502242" lvl="1">
              <a:lnSpc>
                <a:spcPts val="9258"/>
              </a:lnSpc>
              <a:buFont typeface="Arial"/>
              <a:buChar char="•"/>
            </a:pPr>
            <a:r>
              <a:rPr lang="en-US" sz="4652">
                <a:solidFill>
                  <a:srgbClr val="000000"/>
                </a:solidFill>
                <a:latin typeface="TT Norms"/>
              </a:rPr>
              <a:t>Implemented Web App Signup/Login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09126" y="953382"/>
            <a:ext cx="1053720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spc="-162">
                <a:solidFill>
                  <a:srgbClr val="008037"/>
                </a:solidFill>
                <a:latin typeface="TT Norms Bold"/>
              </a:rPr>
              <a:t>Challenges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177763"/>
            <a:ext cx="14904202" cy="3129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63795" indent="-531898" lvl="1">
              <a:lnSpc>
                <a:spcPts val="5764"/>
              </a:lnSpc>
              <a:buFont typeface="Arial"/>
              <a:buChar char="•"/>
            </a:pPr>
            <a:r>
              <a:rPr lang="en-US" sz="4927" spc="-246">
                <a:solidFill>
                  <a:srgbClr val="000000"/>
                </a:solidFill>
                <a:latin typeface="TT Norms"/>
              </a:rPr>
              <a:t>Faced difficulty while integrating the maps functionality into the mobile application</a:t>
            </a:r>
          </a:p>
          <a:p>
            <a:pPr algn="l" marL="1063795" indent="-531898" lvl="1">
              <a:lnSpc>
                <a:spcPts val="7982"/>
              </a:lnSpc>
              <a:buFont typeface="Arial"/>
              <a:buChar char="•"/>
            </a:pPr>
            <a:r>
              <a:rPr lang="en-US" sz="4927" spc="-246">
                <a:solidFill>
                  <a:srgbClr val="000000"/>
                </a:solidFill>
                <a:latin typeface="TT Norms"/>
              </a:rPr>
              <a:t>Elicitation of Domain knowledge</a:t>
            </a:r>
          </a:p>
          <a:p>
            <a:pPr algn="l">
              <a:lnSpc>
                <a:spcPts val="4927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909126" y="5392976"/>
            <a:ext cx="1053720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spc="-162">
                <a:solidFill>
                  <a:srgbClr val="008037"/>
                </a:solidFill>
                <a:latin typeface="TT Norms Bold"/>
              </a:rPr>
              <a:t>Solution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620519"/>
            <a:ext cx="14904202" cy="2506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63795" indent="-531898" lvl="1">
              <a:lnSpc>
                <a:spcPts val="4927"/>
              </a:lnSpc>
              <a:buFont typeface="Arial"/>
              <a:buChar char="•"/>
            </a:pPr>
            <a:r>
              <a:rPr lang="en-US" sz="4927" spc="-246">
                <a:solidFill>
                  <a:srgbClr val="000000"/>
                </a:solidFill>
                <a:latin typeface="TT Norms"/>
              </a:rPr>
              <a:t>Collaborated with map API providers to resolve compatibility issues</a:t>
            </a:r>
          </a:p>
          <a:p>
            <a:pPr algn="l" marL="1063795" indent="-531898" lvl="1">
              <a:lnSpc>
                <a:spcPts val="4927"/>
              </a:lnSpc>
              <a:buFont typeface="Arial"/>
              <a:buChar char="•"/>
            </a:pPr>
            <a:r>
              <a:rPr lang="en-US" sz="4927" spc="-246">
                <a:solidFill>
                  <a:srgbClr val="000000"/>
                </a:solidFill>
                <a:latin typeface="TT Norms"/>
              </a:rPr>
              <a:t>Collaborate with local vendors and recycling organizations to gather domain knowledge for the app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09126" y="953382"/>
            <a:ext cx="1053720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spc="-162">
                <a:solidFill>
                  <a:srgbClr val="008037"/>
                </a:solidFill>
                <a:latin typeface="TT Norms Bold"/>
              </a:rPr>
              <a:t>Future Work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09126" y="2224970"/>
            <a:ext cx="14904202" cy="5446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63795" indent="-531898" lvl="1">
              <a:lnSpc>
                <a:spcPts val="10051"/>
              </a:lnSpc>
              <a:buFont typeface="Arial"/>
              <a:buChar char="•"/>
            </a:pPr>
            <a:r>
              <a:rPr lang="en-US" sz="4927" spc="-246">
                <a:solidFill>
                  <a:srgbClr val="000000"/>
                </a:solidFill>
                <a:latin typeface="TT Norms"/>
              </a:rPr>
              <a:t>Integrate real-time tracking of recycling pickups.</a:t>
            </a:r>
          </a:p>
          <a:p>
            <a:pPr algn="l" marL="1063795" indent="-531898" lvl="1">
              <a:lnSpc>
                <a:spcPts val="10051"/>
              </a:lnSpc>
              <a:buFont typeface="Arial"/>
              <a:buChar char="•"/>
            </a:pPr>
            <a:r>
              <a:rPr lang="en-US" sz="4927" spc="-246">
                <a:solidFill>
                  <a:srgbClr val="000000"/>
                </a:solidFill>
                <a:latin typeface="TT Norms"/>
              </a:rPr>
              <a:t>Expand reward partnerships.</a:t>
            </a:r>
          </a:p>
          <a:p>
            <a:pPr algn="l" marL="1063795" indent="-531898" lvl="1">
              <a:lnSpc>
                <a:spcPts val="6947"/>
              </a:lnSpc>
              <a:buFont typeface="Arial"/>
              <a:buChar char="•"/>
            </a:pPr>
            <a:r>
              <a:rPr lang="en-US" sz="4927" spc="-246">
                <a:solidFill>
                  <a:srgbClr val="000000"/>
                </a:solidFill>
                <a:latin typeface="TT Norms"/>
              </a:rPr>
              <a:t>Incorporate machine learning algorithms to predict and optimize recycling patterns.</a:t>
            </a:r>
          </a:p>
          <a:p>
            <a:pPr algn="l">
              <a:lnSpc>
                <a:spcPts val="10051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75398" y="3775708"/>
            <a:ext cx="10537204" cy="2407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sz="6000" spc="-162">
                <a:solidFill>
                  <a:srgbClr val="008037"/>
                </a:solidFill>
                <a:latin typeface="TT Norms Bold"/>
              </a:rPr>
              <a:t>Thank You Very Much!</a:t>
            </a:r>
          </a:p>
          <a:p>
            <a:pPr algn="ctr">
              <a:lnSpc>
                <a:spcPts val="6240"/>
              </a:lnSpc>
            </a:pPr>
          </a:p>
          <a:p>
            <a:pPr algn="ctr">
              <a:lnSpc>
                <a:spcPts val="6240"/>
              </a:lnSpc>
            </a:pPr>
            <a:r>
              <a:rPr lang="en-US" sz="6000" spc="-162">
                <a:solidFill>
                  <a:srgbClr val="008037"/>
                </a:solidFill>
                <a:latin typeface="TT Norms Bold"/>
              </a:rPr>
              <a:t>Now the System Demos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3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829425" y="1334775"/>
            <a:ext cx="462915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54365" y="658177"/>
            <a:ext cx="1053720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spc="-162">
                <a:solidFill>
                  <a:srgbClr val="FFFFFF"/>
                </a:solidFill>
                <a:latin typeface="TT Norms Bold"/>
              </a:rPr>
              <a:t>Mobile App Demo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A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28800" y="1282780"/>
            <a:ext cx="1463040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50013" y="456010"/>
            <a:ext cx="1053720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spc="-162">
                <a:solidFill>
                  <a:srgbClr val="FFFFFF"/>
                </a:solidFill>
                <a:latin typeface="TT Norms Bold"/>
              </a:rPr>
              <a:t>Web App Demo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717799"/>
            <a:ext cx="10838012" cy="4651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4099">
                <a:solidFill>
                  <a:srgbClr val="000000"/>
                </a:solidFill>
                <a:latin typeface="TT Norms Bold"/>
              </a:rPr>
              <a:t>Pakistan's unstructured recycling system leads to disorganized waste disposal, causing environmental pollution and recyclable accumulation in landfills.</a:t>
            </a:r>
          </a:p>
          <a:p>
            <a:pPr algn="l">
              <a:lnSpc>
                <a:spcPts val="4589"/>
              </a:lnSpc>
            </a:pPr>
          </a:p>
          <a:p>
            <a:pPr algn="l">
              <a:lnSpc>
                <a:spcPts val="4589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866712" y="1561782"/>
            <a:ext cx="5889818" cy="6996545"/>
          </a:xfrm>
          <a:custGeom>
            <a:avLst/>
            <a:gdLst/>
            <a:ahLst/>
            <a:cxnLst/>
            <a:rect r="r" b="b" t="t" l="l"/>
            <a:pathLst>
              <a:path h="6996545" w="5889818">
                <a:moveTo>
                  <a:pt x="0" y="0"/>
                </a:moveTo>
                <a:lnTo>
                  <a:pt x="5889819" y="0"/>
                </a:lnTo>
                <a:lnTo>
                  <a:pt x="5889819" y="6996545"/>
                </a:lnTo>
                <a:lnTo>
                  <a:pt x="0" y="69965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43000"/>
            <a:ext cx="7586867" cy="951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spc="-188">
                <a:solidFill>
                  <a:srgbClr val="008037"/>
                </a:solidFill>
                <a:latin typeface="TT Norms Bold"/>
              </a:rPr>
              <a:t>Problem 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660271" y="1511633"/>
            <a:ext cx="5562600" cy="5635457"/>
            <a:chOff x="0" y="0"/>
            <a:chExt cx="1906157" cy="19311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06157" cy="1931123"/>
            </a:xfrm>
            <a:custGeom>
              <a:avLst/>
              <a:gdLst/>
              <a:ahLst/>
              <a:cxnLst/>
              <a:rect r="r" b="b" t="t" l="l"/>
              <a:pathLst>
                <a:path h="1931123" w="1906157">
                  <a:moveTo>
                    <a:pt x="9742" y="0"/>
                  </a:moveTo>
                  <a:lnTo>
                    <a:pt x="1896415" y="0"/>
                  </a:lnTo>
                  <a:cubicBezTo>
                    <a:pt x="1901795" y="0"/>
                    <a:pt x="1906157" y="4362"/>
                    <a:pt x="1906157" y="9742"/>
                  </a:cubicBezTo>
                  <a:lnTo>
                    <a:pt x="1906157" y="1921381"/>
                  </a:lnTo>
                  <a:cubicBezTo>
                    <a:pt x="1906157" y="1926762"/>
                    <a:pt x="1901795" y="1931123"/>
                    <a:pt x="1896415" y="1931123"/>
                  </a:cubicBezTo>
                  <a:lnTo>
                    <a:pt x="9742" y="1931123"/>
                  </a:lnTo>
                  <a:cubicBezTo>
                    <a:pt x="4362" y="1931123"/>
                    <a:pt x="0" y="1926762"/>
                    <a:pt x="0" y="1921381"/>
                  </a:cubicBezTo>
                  <a:lnTo>
                    <a:pt x="0" y="9742"/>
                  </a:lnTo>
                  <a:cubicBezTo>
                    <a:pt x="0" y="4362"/>
                    <a:pt x="4362" y="0"/>
                    <a:pt x="9742" y="0"/>
                  </a:cubicBezTo>
                  <a:close/>
                </a:path>
              </a:pathLst>
            </a:custGeom>
            <a:solidFill>
              <a:srgbClr val="B2E6F2"/>
            </a:solidFill>
            <a:ln w="9525" cap="sq">
              <a:solidFill>
                <a:srgbClr val="474747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906157" cy="1950173"/>
            </a:xfrm>
            <a:prstGeom prst="rect">
              <a:avLst/>
            </a:prstGeom>
          </p:spPr>
          <p:txBody>
            <a:bodyPr anchor="ctr" rtlCol="false" tIns="26060" lIns="26060" bIns="26060" rIns="26060"/>
            <a:lstStyle/>
            <a:p>
              <a:pPr algn="ctr" marL="0" indent="0" lvl="0">
                <a:lnSpc>
                  <a:spcPts val="1288"/>
                </a:lnSpc>
                <a:spcBef>
                  <a:spcPct val="0"/>
                </a:spcBef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1623843" y="1548062"/>
          <a:ext cx="5635457" cy="5562600"/>
        </p:xfrm>
        <a:graphic>
          <a:graphicData uri="http://schemas.openxmlformats.org/drawingml/2006/table">
            <a:tbl>
              <a:tblPr/>
              <a:tblGrid>
                <a:gridCol w="2337070"/>
                <a:gridCol w="3298388"/>
              </a:tblGrid>
              <a:tr h="14865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 Bold"/>
                        </a:rPr>
                        <a:t>City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 Bold"/>
                        </a:rPr>
                        <a:t>Recyclable Waste Generated Daily/ Tons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520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Karachi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16,500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520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Lahore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7,690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520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Faisalabad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5,017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520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Rawalpindi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4,500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520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Hyderabad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TT Fors"/>
                        </a:rPr>
                        <a:t>3,973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0">
            <a:off x="13043138" y="7110662"/>
            <a:ext cx="8432325" cy="3731304"/>
          </a:xfrm>
          <a:custGeom>
            <a:avLst/>
            <a:gdLst/>
            <a:ahLst/>
            <a:cxnLst/>
            <a:rect r="r" b="b" t="t" l="l"/>
            <a:pathLst>
              <a:path h="3731304" w="8432325">
                <a:moveTo>
                  <a:pt x="0" y="0"/>
                </a:moveTo>
                <a:lnTo>
                  <a:pt x="8432324" y="0"/>
                </a:lnTo>
                <a:lnTo>
                  <a:pt x="8432324" y="3731303"/>
                </a:lnTo>
                <a:lnTo>
                  <a:pt x="0" y="37313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038225"/>
            <a:ext cx="6814052" cy="987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22"/>
              </a:lnSpc>
            </a:pPr>
            <a:r>
              <a:rPr lang="en-US" sz="6600" spc="-178">
                <a:solidFill>
                  <a:srgbClr val="008037"/>
                </a:solidFill>
                <a:latin typeface="TT Norms Bold"/>
              </a:rPr>
              <a:t>Statistics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18004" y="2282335"/>
            <a:ext cx="9325508" cy="5705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5776" indent="-387888" lvl="1">
              <a:lnSpc>
                <a:spcPts val="5030"/>
              </a:lnSpc>
              <a:buFont typeface="Arial"/>
              <a:buChar char="•"/>
            </a:pPr>
            <a:r>
              <a:rPr lang="en-US" sz="3593">
                <a:solidFill>
                  <a:srgbClr val="000000"/>
                </a:solidFill>
                <a:latin typeface="TT Norms"/>
              </a:rPr>
              <a:t>Pakistan waste generation grows 2.4% annually </a:t>
            </a:r>
          </a:p>
          <a:p>
            <a:pPr algn="l" marL="775776" indent="-387888" lvl="1">
              <a:lnSpc>
                <a:spcPts val="5030"/>
              </a:lnSpc>
              <a:buFont typeface="Arial"/>
              <a:buChar char="•"/>
            </a:pPr>
            <a:r>
              <a:rPr lang="en-US" sz="3593">
                <a:solidFill>
                  <a:srgbClr val="000000"/>
                </a:solidFill>
                <a:latin typeface="TT Norms"/>
              </a:rPr>
              <a:t>Lahore Generates 7690 tons of waste on a daily basis</a:t>
            </a:r>
          </a:p>
          <a:p>
            <a:pPr algn="l" marL="775776" indent="-387888" lvl="1">
              <a:lnSpc>
                <a:spcPts val="5030"/>
              </a:lnSpc>
              <a:buFont typeface="Arial"/>
              <a:buChar char="•"/>
            </a:pPr>
            <a:r>
              <a:rPr lang="en-US" sz="3593">
                <a:solidFill>
                  <a:srgbClr val="000000"/>
                </a:solidFill>
                <a:latin typeface="TT Norms"/>
              </a:rPr>
              <a:t>Only 27% of generated waste is being is recycled in Lahore</a:t>
            </a:r>
          </a:p>
          <a:p>
            <a:pPr algn="l" marL="775776" indent="-387888" lvl="1">
              <a:lnSpc>
                <a:spcPts val="5030"/>
              </a:lnSpc>
              <a:buFont typeface="Arial"/>
              <a:buChar char="•"/>
            </a:pPr>
            <a:r>
              <a:rPr lang="en-US" sz="3593">
                <a:solidFill>
                  <a:srgbClr val="000000"/>
                </a:solidFill>
                <a:latin typeface="TT Norms"/>
              </a:rPr>
              <a:t>As of 2020, 190 acres of landfill are utilized, with a proposal for an additional 150 acres due to high waste generation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6992" y="8576663"/>
            <a:ext cx="12793125" cy="154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3396" indent="-241698" lvl="1">
              <a:lnSpc>
                <a:spcPts val="3134"/>
              </a:lnSpc>
              <a:buAutoNum type="arabicPeriod" startAt="1"/>
            </a:pPr>
            <a:r>
              <a:rPr lang="en-US" sz="2238">
                <a:solidFill>
                  <a:srgbClr val="000000"/>
                </a:solidFill>
                <a:latin typeface="TT Norms"/>
                <a:hlinkClick r:id="rId4" tooltip="https://www.trade.gov/country-commercial-guides/pakistan-waste-management"/>
              </a:rPr>
              <a:t>Waste Management in Pakistan</a:t>
            </a:r>
            <a:r>
              <a:rPr lang="en-US" sz="2238">
                <a:solidFill>
                  <a:srgbClr val="000000"/>
                </a:solidFill>
                <a:latin typeface="TT Norms"/>
              </a:rPr>
              <a:t> (2022)</a:t>
            </a:r>
            <a:r>
              <a:rPr lang="en-US" sz="2238">
                <a:solidFill>
                  <a:srgbClr val="000000"/>
                </a:solidFill>
                <a:latin typeface="TT Norms"/>
              </a:rPr>
              <a:t>by the U.S. Trade and Development Agency</a:t>
            </a:r>
          </a:p>
          <a:p>
            <a:pPr algn="l" marL="483396" indent="-241698" lvl="1">
              <a:lnSpc>
                <a:spcPts val="3134"/>
              </a:lnSpc>
              <a:buAutoNum type="arabicPeriod" startAt="1"/>
            </a:pPr>
            <a:r>
              <a:rPr lang="en-US" sz="2238">
                <a:solidFill>
                  <a:srgbClr val="000000"/>
                </a:solidFill>
                <a:latin typeface="TT Norms"/>
              </a:rPr>
              <a:t>Azam, M., et al. (2019). "Status, characterization, and potential utilization of municipal solid waste as a renewable energy source: Lahore case study in Pakistan."</a:t>
            </a:r>
          </a:p>
          <a:p>
            <a:pPr algn="l" marL="483396" indent="-241698" lvl="1">
              <a:lnSpc>
                <a:spcPts val="3134"/>
              </a:lnSpc>
              <a:buAutoNum type="arabicPeriod" startAt="1"/>
            </a:pPr>
            <a:r>
              <a:rPr lang="en-US" sz="2238">
                <a:solidFill>
                  <a:srgbClr val="000000"/>
                </a:solidFill>
                <a:latin typeface="TT Norms"/>
              </a:rPr>
              <a:t>COMPENDIUM ON ENVIRONMENT STATISTICS OF PAKISTAN 2020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52677" y="7347471"/>
            <a:ext cx="4977789" cy="371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6"/>
              </a:lnSpc>
            </a:pPr>
            <a:r>
              <a:rPr lang="en-US" sz="2240" u="sng">
                <a:solidFill>
                  <a:srgbClr val="000000"/>
                </a:solidFill>
                <a:latin typeface="TT Norms"/>
              </a:rPr>
              <a:t>Solid Waste Generation In Major Cities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97776" y="2978207"/>
            <a:ext cx="290031" cy="316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8"/>
              </a:lnSpc>
              <a:spcBef>
                <a:spcPct val="0"/>
              </a:spcBef>
            </a:pPr>
            <a:r>
              <a:rPr lang="en-US" sz="2431" spc="-65">
                <a:solidFill>
                  <a:srgbClr val="000000"/>
                </a:solidFill>
                <a:latin typeface="TT Norms"/>
              </a:rPr>
              <a:t>[1]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925330" y="7171639"/>
            <a:ext cx="333970" cy="380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11"/>
              </a:lnSpc>
              <a:spcBef>
                <a:spcPct val="0"/>
              </a:spcBef>
            </a:pPr>
            <a:r>
              <a:rPr lang="en-US" sz="2799" spc="-75">
                <a:solidFill>
                  <a:srgbClr val="000000"/>
                </a:solidFill>
                <a:latin typeface="TT Norms"/>
              </a:rPr>
              <a:t>[1]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40080" y="4158039"/>
            <a:ext cx="333970" cy="380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11"/>
              </a:lnSpc>
              <a:spcBef>
                <a:spcPct val="0"/>
              </a:spcBef>
            </a:pPr>
            <a:r>
              <a:rPr lang="en-US" sz="2799" spc="-75">
                <a:solidFill>
                  <a:srgbClr val="000000"/>
                </a:solidFill>
                <a:latin typeface="TT Norms"/>
              </a:rPr>
              <a:t>[1]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380758" y="5528751"/>
            <a:ext cx="405110" cy="380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11"/>
              </a:lnSpc>
              <a:spcBef>
                <a:spcPct val="0"/>
              </a:spcBef>
            </a:pPr>
            <a:r>
              <a:rPr lang="en-US" sz="2799" spc="-75">
                <a:solidFill>
                  <a:srgbClr val="000000"/>
                </a:solidFill>
                <a:latin typeface="TT Norms"/>
              </a:rPr>
              <a:t>[2]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91682" y="7423671"/>
            <a:ext cx="408682" cy="380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11"/>
              </a:lnSpc>
              <a:spcBef>
                <a:spcPct val="0"/>
              </a:spcBef>
            </a:pPr>
            <a:r>
              <a:rPr lang="en-US" sz="2799" spc="-75">
                <a:solidFill>
                  <a:srgbClr val="000000"/>
                </a:solidFill>
                <a:latin typeface="TT Norms"/>
              </a:rPr>
              <a:t>[3]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32235" y="5695876"/>
            <a:ext cx="4006890" cy="8135817"/>
          </a:xfrm>
          <a:custGeom>
            <a:avLst/>
            <a:gdLst/>
            <a:ahLst/>
            <a:cxnLst/>
            <a:rect r="r" b="b" t="t" l="l"/>
            <a:pathLst>
              <a:path h="8135817" w="4006890">
                <a:moveTo>
                  <a:pt x="0" y="0"/>
                </a:moveTo>
                <a:lnTo>
                  <a:pt x="4006890" y="0"/>
                </a:lnTo>
                <a:lnTo>
                  <a:pt x="4006890" y="8135817"/>
                </a:lnTo>
                <a:lnTo>
                  <a:pt x="0" y="81358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4402891" y="5813499"/>
            <a:ext cx="3665577" cy="7331154"/>
            <a:chOff x="0" y="0"/>
            <a:chExt cx="317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0" t="-3619" r="0" b="-3619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034966" y="5695876"/>
            <a:ext cx="4006890" cy="8135817"/>
          </a:xfrm>
          <a:custGeom>
            <a:avLst/>
            <a:gdLst/>
            <a:ahLst/>
            <a:cxnLst/>
            <a:rect r="r" b="b" t="t" l="l"/>
            <a:pathLst>
              <a:path h="8135817" w="4006890">
                <a:moveTo>
                  <a:pt x="0" y="0"/>
                </a:moveTo>
                <a:lnTo>
                  <a:pt x="4006890" y="0"/>
                </a:lnTo>
                <a:lnTo>
                  <a:pt x="4006890" y="8135817"/>
                </a:lnTo>
                <a:lnTo>
                  <a:pt x="0" y="81358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205622" y="5813499"/>
            <a:ext cx="3665577" cy="7331154"/>
            <a:chOff x="0" y="0"/>
            <a:chExt cx="317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-3619" r="0" b="-3619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6867931" y="4326442"/>
            <a:ext cx="4542613" cy="9223580"/>
          </a:xfrm>
          <a:custGeom>
            <a:avLst/>
            <a:gdLst/>
            <a:ahLst/>
            <a:cxnLst/>
            <a:rect r="r" b="b" t="t" l="l"/>
            <a:pathLst>
              <a:path h="9223580" w="4542613">
                <a:moveTo>
                  <a:pt x="0" y="0"/>
                </a:moveTo>
                <a:lnTo>
                  <a:pt x="4542613" y="0"/>
                </a:lnTo>
                <a:lnTo>
                  <a:pt x="4542613" y="9223580"/>
                </a:lnTo>
                <a:lnTo>
                  <a:pt x="0" y="92235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7069806" y="4459792"/>
            <a:ext cx="4155667" cy="8311334"/>
            <a:chOff x="0" y="0"/>
            <a:chExt cx="317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0" t="-3619" r="0" b="-3619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59944" y="799215"/>
            <a:ext cx="9757784" cy="951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0"/>
              </a:lnSpc>
            </a:pPr>
            <a:r>
              <a:rPr lang="en-US" sz="7000" spc="-189">
                <a:solidFill>
                  <a:srgbClr val="008037"/>
                </a:solidFill>
                <a:latin typeface="TT Norms Bold"/>
              </a:rPr>
              <a:t>Solution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672445" y="2312572"/>
            <a:ext cx="11326682" cy="1528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73"/>
              </a:lnSpc>
              <a:spcBef>
                <a:spcPct val="0"/>
              </a:spcBef>
            </a:pPr>
          </a:p>
          <a:p>
            <a:pPr algn="ctr">
              <a:lnSpc>
                <a:spcPts val="3973"/>
              </a:lnSpc>
              <a:spcBef>
                <a:spcPct val="0"/>
              </a:spcBef>
            </a:pPr>
            <a:r>
              <a:rPr lang="en-US" sz="3973" spc="-198">
                <a:solidFill>
                  <a:srgbClr val="000000"/>
                </a:solidFill>
                <a:latin typeface="TT Norms Bold"/>
              </a:rPr>
              <a:t>"Introducing </a:t>
            </a:r>
            <a:r>
              <a:rPr lang="en-US" sz="3973" spc="-198">
                <a:solidFill>
                  <a:srgbClr val="008037"/>
                </a:solidFill>
                <a:latin typeface="TT Norms Bold"/>
              </a:rPr>
              <a:t>SaafPakistan, </a:t>
            </a:r>
            <a:r>
              <a:rPr lang="en-US" sz="3973" spc="-198">
                <a:solidFill>
                  <a:srgbClr val="000000"/>
                </a:solidFill>
                <a:latin typeface="TT Norms Bold"/>
              </a:rPr>
              <a:t>Your App for a Cleaner, Greener Tomorrow!"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9535400" y="5661409"/>
            <a:ext cx="7487659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9771641" y="4763929"/>
            <a:ext cx="7487659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1683711" y="3027291"/>
            <a:ext cx="186732" cy="18673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  <a:ln w="28575" cap="sq">
              <a:solidFill>
                <a:srgbClr val="FFBD59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1171575"/>
            <a:ext cx="5227460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0"/>
              </a:lnSpc>
            </a:pPr>
            <a:r>
              <a:rPr lang="en-US" sz="7700" spc="-385">
                <a:solidFill>
                  <a:srgbClr val="008037"/>
                </a:solidFill>
                <a:latin typeface="TT Norms Bold"/>
              </a:rPr>
              <a:t>Features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25152" y="7190171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For Green Marketing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25152" y="4525804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Schedule Pickup for Recycling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1683711" y="4286703"/>
            <a:ext cx="186732" cy="186732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  <a:ln w="28575" cap="sq">
              <a:solidFill>
                <a:srgbClr val="008037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683711" y="5380401"/>
            <a:ext cx="186732" cy="186732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5757"/>
            </a:solidFill>
            <a:ln w="28575" cap="sq">
              <a:solidFill>
                <a:srgbClr val="FF1616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28700" y="4675326"/>
            <a:ext cx="186732" cy="18673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D957"/>
            </a:solidFill>
            <a:ln w="28575" cap="sq">
              <a:solidFill>
                <a:srgbClr val="008037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28700" y="7355884"/>
            <a:ext cx="186732" cy="18673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5757"/>
            </a:solidFill>
            <a:ln w="28575" cap="sq">
              <a:solidFill>
                <a:srgbClr val="FF1616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>
            <a:off x="9771641" y="3374974"/>
            <a:ext cx="7487659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>
            <a:off x="1425152" y="4972526"/>
            <a:ext cx="7487659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>
            <a:off x="1425152" y="7636892"/>
            <a:ext cx="7487659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5" id="25"/>
          <p:cNvSpPr/>
          <p:nvPr/>
        </p:nvSpPr>
        <p:spPr>
          <a:xfrm flipH="false" flipV="false" rot="0">
            <a:off x="5938133" y="1296789"/>
            <a:ext cx="3833507" cy="8540687"/>
          </a:xfrm>
          <a:custGeom>
            <a:avLst/>
            <a:gdLst/>
            <a:ahLst/>
            <a:cxnLst/>
            <a:rect r="r" b="b" t="t" l="l"/>
            <a:pathLst>
              <a:path h="8540687" w="3833507">
                <a:moveTo>
                  <a:pt x="0" y="0"/>
                </a:moveTo>
                <a:lnTo>
                  <a:pt x="3833508" y="0"/>
                </a:lnTo>
                <a:lnTo>
                  <a:pt x="3833508" y="8540688"/>
                </a:lnTo>
                <a:lnTo>
                  <a:pt x="0" y="8540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38" t="0" r="-1938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26" id="26"/>
          <p:cNvSpPr txBox="true"/>
          <p:nvPr/>
        </p:nvSpPr>
        <p:spPr>
          <a:xfrm rot="0">
            <a:off x="11963809" y="5831843"/>
            <a:ext cx="5672984" cy="1986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6" indent="-226698" lvl="1">
              <a:lnSpc>
                <a:spcPts val="3150"/>
              </a:lnSpc>
              <a:buFont typeface="Arial"/>
              <a:buChar char="•"/>
            </a:pPr>
            <a:r>
              <a:rPr lang="en-US" sz="2100" spc="-10">
                <a:solidFill>
                  <a:srgbClr val="000000"/>
                </a:solidFill>
                <a:latin typeface="TT Norms"/>
              </a:rPr>
              <a:t>A dynamic leaderboard system for individuals and businesses, fostering a sense of competition.</a:t>
            </a:r>
          </a:p>
          <a:p>
            <a:pPr algn="l" marL="453396" indent="-226698" lvl="1">
              <a:lnSpc>
                <a:spcPts val="3150"/>
              </a:lnSpc>
              <a:buFont typeface="Arial"/>
              <a:buChar char="•"/>
            </a:pPr>
            <a:r>
              <a:rPr lang="en-US" sz="2100" spc="-10">
                <a:solidFill>
                  <a:srgbClr val="000000"/>
                </a:solidFill>
                <a:latin typeface="TT Norms"/>
              </a:rPr>
              <a:t>Compete against friends </a:t>
            </a:r>
          </a:p>
          <a:p>
            <a:pPr algn="l">
              <a:lnSpc>
                <a:spcPts val="3150"/>
              </a:lnSpc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1963809" y="5214687"/>
            <a:ext cx="5059251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Gamification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963809" y="2861577"/>
            <a:ext cx="5059251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Progress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963809" y="3405038"/>
            <a:ext cx="5031860" cy="386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 spc="-10">
                <a:solidFill>
                  <a:srgbClr val="000000"/>
                </a:solidFill>
                <a:latin typeface="TT Norms"/>
              </a:rPr>
              <a:t>Get updated of your real-time progress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936418" y="4160045"/>
            <a:ext cx="5059251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Educational Content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11980" y="1028700"/>
            <a:ext cx="3746911" cy="8124143"/>
          </a:xfrm>
          <a:custGeom>
            <a:avLst/>
            <a:gdLst/>
            <a:ahLst/>
            <a:cxnLst/>
            <a:rect r="r" b="b" t="t" l="l"/>
            <a:pathLst>
              <a:path h="8124143" w="3746911">
                <a:moveTo>
                  <a:pt x="0" y="0"/>
                </a:moveTo>
                <a:lnTo>
                  <a:pt x="3746911" y="0"/>
                </a:lnTo>
                <a:lnTo>
                  <a:pt x="3746911" y="8124143"/>
                </a:lnTo>
                <a:lnTo>
                  <a:pt x="0" y="81241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33656" y="3003175"/>
            <a:ext cx="3739325" cy="4114800"/>
          </a:xfrm>
          <a:custGeom>
            <a:avLst/>
            <a:gdLst/>
            <a:ahLst/>
            <a:cxnLst/>
            <a:rect r="r" b="b" t="t" l="l"/>
            <a:pathLst>
              <a:path h="4114800" w="3739325">
                <a:moveTo>
                  <a:pt x="0" y="0"/>
                </a:moveTo>
                <a:lnTo>
                  <a:pt x="3739324" y="0"/>
                </a:lnTo>
                <a:lnTo>
                  <a:pt x="37393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11980" y="1028700"/>
            <a:ext cx="3777877" cy="8063750"/>
          </a:xfrm>
          <a:custGeom>
            <a:avLst/>
            <a:gdLst/>
            <a:ahLst/>
            <a:cxnLst/>
            <a:rect r="r" b="b" t="t" l="l"/>
            <a:pathLst>
              <a:path h="8063750" w="3777877">
                <a:moveTo>
                  <a:pt x="0" y="0"/>
                </a:moveTo>
                <a:lnTo>
                  <a:pt x="3777877" y="0"/>
                </a:lnTo>
                <a:lnTo>
                  <a:pt x="3777877" y="8063750"/>
                </a:lnTo>
                <a:lnTo>
                  <a:pt x="0" y="80637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92" t="0" r="-992" b="-2477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364330" y="827933"/>
            <a:ext cx="4198896" cy="8525678"/>
          </a:xfrm>
          <a:custGeom>
            <a:avLst/>
            <a:gdLst/>
            <a:ahLst/>
            <a:cxnLst/>
            <a:rect r="r" b="b" t="t" l="l"/>
            <a:pathLst>
              <a:path h="8525678" w="4198896">
                <a:moveTo>
                  <a:pt x="0" y="0"/>
                </a:moveTo>
                <a:lnTo>
                  <a:pt x="4198896" y="0"/>
                </a:lnTo>
                <a:lnTo>
                  <a:pt x="4198896" y="8525677"/>
                </a:lnTo>
                <a:lnTo>
                  <a:pt x="0" y="85256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9385" y="788593"/>
            <a:ext cx="5892595" cy="556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4173" spc="-208">
                <a:solidFill>
                  <a:srgbClr val="008037"/>
                </a:solidFill>
                <a:latin typeface="TT Norms Bold"/>
              </a:rPr>
              <a:t>Dynamic Leaderboards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057021" y="7752913"/>
            <a:ext cx="5892595" cy="1083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4173" spc="-208">
                <a:solidFill>
                  <a:srgbClr val="008037"/>
                </a:solidFill>
                <a:latin typeface="TT Norms Bold"/>
              </a:rPr>
              <a:t>Recycle Together OR Compete against Friends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429952" y="2108327"/>
            <a:ext cx="3329982" cy="7201640"/>
          </a:xfrm>
          <a:custGeom>
            <a:avLst/>
            <a:gdLst/>
            <a:ahLst/>
            <a:cxnLst/>
            <a:rect r="r" b="b" t="t" l="l"/>
            <a:pathLst>
              <a:path h="7201640" w="3329982">
                <a:moveTo>
                  <a:pt x="0" y="0"/>
                </a:moveTo>
                <a:lnTo>
                  <a:pt x="3329982" y="0"/>
                </a:lnTo>
                <a:lnTo>
                  <a:pt x="3329982" y="7201641"/>
                </a:lnTo>
                <a:lnTo>
                  <a:pt x="0" y="72016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61519" y="2116499"/>
            <a:ext cx="3308785" cy="7185297"/>
          </a:xfrm>
          <a:custGeom>
            <a:avLst/>
            <a:gdLst/>
            <a:ahLst/>
            <a:cxnLst/>
            <a:rect r="r" b="b" t="t" l="l"/>
            <a:pathLst>
              <a:path h="7185297" w="3308785">
                <a:moveTo>
                  <a:pt x="0" y="0"/>
                </a:moveTo>
                <a:lnTo>
                  <a:pt x="3308785" y="0"/>
                </a:lnTo>
                <a:lnTo>
                  <a:pt x="3308785" y="7185297"/>
                </a:lnTo>
                <a:lnTo>
                  <a:pt x="0" y="7185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06302" y="5574615"/>
            <a:ext cx="5016429" cy="3066292"/>
          </a:xfrm>
          <a:custGeom>
            <a:avLst/>
            <a:gdLst/>
            <a:ahLst/>
            <a:cxnLst/>
            <a:rect r="r" b="b" t="t" l="l"/>
            <a:pathLst>
              <a:path h="3066292" w="5016429">
                <a:moveTo>
                  <a:pt x="0" y="0"/>
                </a:moveTo>
                <a:lnTo>
                  <a:pt x="5016429" y="0"/>
                </a:lnTo>
                <a:lnTo>
                  <a:pt x="5016429" y="3066292"/>
                </a:lnTo>
                <a:lnTo>
                  <a:pt x="0" y="30662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480122" y="2116499"/>
            <a:ext cx="3229642" cy="7141801"/>
          </a:xfrm>
          <a:custGeom>
            <a:avLst/>
            <a:gdLst/>
            <a:ahLst/>
            <a:cxnLst/>
            <a:rect r="r" b="b" t="t" l="l"/>
            <a:pathLst>
              <a:path h="7141801" w="3229642">
                <a:moveTo>
                  <a:pt x="0" y="0"/>
                </a:moveTo>
                <a:lnTo>
                  <a:pt x="3229642" y="0"/>
                </a:lnTo>
                <a:lnTo>
                  <a:pt x="3229642" y="7141801"/>
                </a:lnTo>
                <a:lnTo>
                  <a:pt x="0" y="71418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551" t="0" r="-1551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251554" y="1966226"/>
            <a:ext cx="3686777" cy="7485843"/>
          </a:xfrm>
          <a:custGeom>
            <a:avLst/>
            <a:gdLst/>
            <a:ahLst/>
            <a:cxnLst/>
            <a:rect r="r" b="b" t="t" l="l"/>
            <a:pathLst>
              <a:path h="7485843" w="3686777">
                <a:moveTo>
                  <a:pt x="0" y="0"/>
                </a:moveTo>
                <a:lnTo>
                  <a:pt x="3686778" y="0"/>
                </a:lnTo>
                <a:lnTo>
                  <a:pt x="3686778" y="7485843"/>
                </a:lnTo>
                <a:lnTo>
                  <a:pt x="0" y="74858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761519" y="2108327"/>
            <a:ext cx="3316320" cy="7112750"/>
          </a:xfrm>
          <a:custGeom>
            <a:avLst/>
            <a:gdLst/>
            <a:ahLst/>
            <a:cxnLst/>
            <a:rect r="r" b="b" t="t" l="l"/>
            <a:pathLst>
              <a:path h="7112750" w="3316320">
                <a:moveTo>
                  <a:pt x="0" y="0"/>
                </a:moveTo>
                <a:lnTo>
                  <a:pt x="3316319" y="0"/>
                </a:lnTo>
                <a:lnTo>
                  <a:pt x="3316319" y="7112750"/>
                </a:lnTo>
                <a:lnTo>
                  <a:pt x="0" y="71127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572523" y="1966226"/>
            <a:ext cx="3686777" cy="7485843"/>
          </a:xfrm>
          <a:custGeom>
            <a:avLst/>
            <a:gdLst/>
            <a:ahLst/>
            <a:cxnLst/>
            <a:rect r="r" b="b" t="t" l="l"/>
            <a:pathLst>
              <a:path h="7485843" w="3686777">
                <a:moveTo>
                  <a:pt x="0" y="0"/>
                </a:moveTo>
                <a:lnTo>
                  <a:pt x="3686777" y="0"/>
                </a:lnTo>
                <a:lnTo>
                  <a:pt x="3686777" y="7485843"/>
                </a:lnTo>
                <a:lnTo>
                  <a:pt x="0" y="74858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95084" y="752071"/>
            <a:ext cx="6726806" cy="648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6"/>
              </a:lnSpc>
            </a:pPr>
            <a:r>
              <a:rPr lang="en-US" sz="4906" spc="-245">
                <a:solidFill>
                  <a:srgbClr val="008037"/>
                </a:solidFill>
                <a:latin typeface="TT Norms Bold"/>
              </a:rPr>
              <a:t>Dedicated App For Rider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14949" y="3703099"/>
            <a:ext cx="4331514" cy="398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3068" spc="-153">
                <a:solidFill>
                  <a:srgbClr val="008037"/>
                </a:solidFill>
                <a:latin typeface="TT Norms Bold"/>
              </a:rPr>
              <a:t>Rider Dashboard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14949" y="4326363"/>
            <a:ext cx="4331514" cy="398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3068" spc="-153">
                <a:solidFill>
                  <a:srgbClr val="008037"/>
                </a:solidFill>
                <a:latin typeface="TT Norms Bold"/>
              </a:rPr>
              <a:t>Integrated Maps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33810" y="1952971"/>
            <a:ext cx="13456320" cy="6381059"/>
          </a:xfrm>
          <a:custGeom>
            <a:avLst/>
            <a:gdLst/>
            <a:ahLst/>
            <a:cxnLst/>
            <a:rect r="r" b="b" t="t" l="l"/>
            <a:pathLst>
              <a:path h="6381059" w="13456320">
                <a:moveTo>
                  <a:pt x="0" y="0"/>
                </a:moveTo>
                <a:lnTo>
                  <a:pt x="13456320" y="0"/>
                </a:lnTo>
                <a:lnTo>
                  <a:pt x="13456320" y="6381058"/>
                </a:lnTo>
                <a:lnTo>
                  <a:pt x="0" y="6381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795084" y="752071"/>
            <a:ext cx="6726806" cy="648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6"/>
              </a:lnSpc>
            </a:pPr>
            <a:r>
              <a:rPr lang="en-US" sz="4906" spc="-245">
                <a:solidFill>
                  <a:srgbClr val="008037"/>
                </a:solidFill>
                <a:latin typeface="TT Norms Bold"/>
              </a:rPr>
              <a:t>Admin Panel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557161" y="4742427"/>
            <a:ext cx="3258698" cy="3317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4"/>
              </a:lnSpc>
            </a:pPr>
            <a:r>
              <a:rPr lang="en-US" sz="3734" spc="-186">
                <a:solidFill>
                  <a:srgbClr val="008037"/>
                </a:solidFill>
                <a:latin typeface="TT Norms Bold"/>
              </a:rPr>
              <a:t>Centralized hub for managing and overseeing system functionalities, user accounts, and data.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699999">
            <a:off x="4362127" y="4275833"/>
            <a:ext cx="2369731" cy="174768"/>
          </a:xfrm>
          <a:custGeom>
            <a:avLst/>
            <a:gdLst/>
            <a:ahLst/>
            <a:cxnLst/>
            <a:rect r="r" b="b" t="t" l="l"/>
            <a:pathLst>
              <a:path h="174768" w="2369731">
                <a:moveTo>
                  <a:pt x="0" y="0"/>
                </a:moveTo>
                <a:lnTo>
                  <a:pt x="2369731" y="0"/>
                </a:lnTo>
                <a:lnTo>
                  <a:pt x="2369731" y="174767"/>
                </a:lnTo>
                <a:lnTo>
                  <a:pt x="0" y="17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6338">
            <a:off x="1903314" y="7994622"/>
            <a:ext cx="2369731" cy="174768"/>
          </a:xfrm>
          <a:custGeom>
            <a:avLst/>
            <a:gdLst/>
            <a:ahLst/>
            <a:cxnLst/>
            <a:rect r="r" b="b" t="t" l="l"/>
            <a:pathLst>
              <a:path h="174768" w="2369731">
                <a:moveTo>
                  <a:pt x="0" y="0"/>
                </a:moveTo>
                <a:lnTo>
                  <a:pt x="2369731" y="0"/>
                </a:lnTo>
                <a:lnTo>
                  <a:pt x="2369731" y="174768"/>
                </a:lnTo>
                <a:lnTo>
                  <a:pt x="0" y="1747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45042" y="5172724"/>
            <a:ext cx="3540955" cy="2130905"/>
            <a:chOff x="0" y="0"/>
            <a:chExt cx="932597" cy="56122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32597" cy="561226"/>
            </a:xfrm>
            <a:custGeom>
              <a:avLst/>
              <a:gdLst/>
              <a:ahLst/>
              <a:cxnLst/>
              <a:rect r="r" b="b" t="t" l="l"/>
              <a:pathLst>
                <a:path h="561226" w="932597">
                  <a:moveTo>
                    <a:pt x="111506" y="0"/>
                  </a:moveTo>
                  <a:lnTo>
                    <a:pt x="821091" y="0"/>
                  </a:lnTo>
                  <a:cubicBezTo>
                    <a:pt x="882674" y="0"/>
                    <a:pt x="932597" y="49923"/>
                    <a:pt x="932597" y="111506"/>
                  </a:cubicBezTo>
                  <a:lnTo>
                    <a:pt x="932597" y="449720"/>
                  </a:lnTo>
                  <a:cubicBezTo>
                    <a:pt x="932597" y="511303"/>
                    <a:pt x="882674" y="561226"/>
                    <a:pt x="821091" y="561226"/>
                  </a:cubicBezTo>
                  <a:lnTo>
                    <a:pt x="111506" y="561226"/>
                  </a:lnTo>
                  <a:cubicBezTo>
                    <a:pt x="49923" y="561226"/>
                    <a:pt x="0" y="511303"/>
                    <a:pt x="0" y="449720"/>
                  </a:cubicBezTo>
                  <a:lnTo>
                    <a:pt x="0" y="111506"/>
                  </a:lnTo>
                  <a:cubicBezTo>
                    <a:pt x="0" y="49923"/>
                    <a:pt x="49923" y="0"/>
                    <a:pt x="111506" y="0"/>
                  </a:cubicBezTo>
                  <a:close/>
                </a:path>
              </a:pathLst>
            </a:custGeom>
            <a:solidFill>
              <a:srgbClr val="B2E6F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76200"/>
              <a:ext cx="932597" cy="6374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3920406">
            <a:off x="14881466" y="4040754"/>
            <a:ext cx="2369731" cy="174768"/>
          </a:xfrm>
          <a:custGeom>
            <a:avLst/>
            <a:gdLst/>
            <a:ahLst/>
            <a:cxnLst/>
            <a:rect r="r" b="b" t="t" l="l"/>
            <a:pathLst>
              <a:path h="174768" w="2369731">
                <a:moveTo>
                  <a:pt x="0" y="0"/>
                </a:moveTo>
                <a:lnTo>
                  <a:pt x="2369731" y="0"/>
                </a:lnTo>
                <a:lnTo>
                  <a:pt x="2369731" y="174768"/>
                </a:lnTo>
                <a:lnTo>
                  <a:pt x="0" y="1747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7567042">
            <a:off x="11492247" y="4206073"/>
            <a:ext cx="2369731" cy="174768"/>
          </a:xfrm>
          <a:custGeom>
            <a:avLst/>
            <a:gdLst/>
            <a:ahLst/>
            <a:cxnLst/>
            <a:rect r="r" b="b" t="t" l="l"/>
            <a:pathLst>
              <a:path h="174768" w="2369731">
                <a:moveTo>
                  <a:pt x="0" y="0"/>
                </a:moveTo>
                <a:lnTo>
                  <a:pt x="2369731" y="0"/>
                </a:lnTo>
                <a:lnTo>
                  <a:pt x="2369731" y="174767"/>
                </a:lnTo>
                <a:lnTo>
                  <a:pt x="0" y="17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191123" y="5165143"/>
            <a:ext cx="3616764" cy="2146067"/>
            <a:chOff x="0" y="0"/>
            <a:chExt cx="952563" cy="5652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52563" cy="565219"/>
            </a:xfrm>
            <a:custGeom>
              <a:avLst/>
              <a:gdLst/>
              <a:ahLst/>
              <a:cxnLst/>
              <a:rect r="r" b="b" t="t" l="l"/>
              <a:pathLst>
                <a:path h="565219" w="952563">
                  <a:moveTo>
                    <a:pt x="109169" y="0"/>
                  </a:moveTo>
                  <a:lnTo>
                    <a:pt x="843394" y="0"/>
                  </a:lnTo>
                  <a:cubicBezTo>
                    <a:pt x="903687" y="0"/>
                    <a:pt x="952563" y="48877"/>
                    <a:pt x="952563" y="109169"/>
                  </a:cubicBezTo>
                  <a:lnTo>
                    <a:pt x="952563" y="456051"/>
                  </a:lnTo>
                  <a:cubicBezTo>
                    <a:pt x="952563" y="516343"/>
                    <a:pt x="903687" y="565219"/>
                    <a:pt x="843394" y="565219"/>
                  </a:cubicBezTo>
                  <a:lnTo>
                    <a:pt x="109169" y="565219"/>
                  </a:lnTo>
                  <a:cubicBezTo>
                    <a:pt x="48877" y="565219"/>
                    <a:pt x="0" y="516343"/>
                    <a:pt x="0" y="456051"/>
                  </a:cubicBezTo>
                  <a:lnTo>
                    <a:pt x="0" y="109169"/>
                  </a:lnTo>
                  <a:cubicBezTo>
                    <a:pt x="0" y="48877"/>
                    <a:pt x="48877" y="0"/>
                    <a:pt x="109169" y="0"/>
                  </a:cubicBezTo>
                  <a:close/>
                </a:path>
              </a:pathLst>
            </a:custGeom>
            <a:solidFill>
              <a:srgbClr val="B2E6F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76200"/>
              <a:ext cx="952563" cy="6414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331113" y="6253624"/>
            <a:ext cx="3526510" cy="3656764"/>
            <a:chOff x="0" y="0"/>
            <a:chExt cx="928793" cy="96309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28793" cy="963098"/>
            </a:xfrm>
            <a:custGeom>
              <a:avLst/>
              <a:gdLst/>
              <a:ahLst/>
              <a:cxnLst/>
              <a:rect r="r" b="b" t="t" l="l"/>
              <a:pathLst>
                <a:path h="963098" w="928793">
                  <a:moveTo>
                    <a:pt x="309765" y="19070"/>
                  </a:moveTo>
                  <a:cubicBezTo>
                    <a:pt x="357228" y="7556"/>
                    <a:pt x="411516" y="0"/>
                    <a:pt x="464646" y="0"/>
                  </a:cubicBezTo>
                  <a:cubicBezTo>
                    <a:pt x="517779" y="0"/>
                    <a:pt x="568905" y="6476"/>
                    <a:pt x="616020" y="17990"/>
                  </a:cubicBezTo>
                  <a:cubicBezTo>
                    <a:pt x="617024" y="18350"/>
                    <a:pt x="618026" y="18350"/>
                    <a:pt x="619028" y="18710"/>
                  </a:cubicBezTo>
                  <a:cubicBezTo>
                    <a:pt x="795965" y="64765"/>
                    <a:pt x="926287" y="186379"/>
                    <a:pt x="928793" y="331841"/>
                  </a:cubicBezTo>
                  <a:lnTo>
                    <a:pt x="928793" y="963098"/>
                  </a:lnTo>
                  <a:lnTo>
                    <a:pt x="0" y="963098"/>
                  </a:lnTo>
                  <a:lnTo>
                    <a:pt x="0" y="332309"/>
                  </a:lnTo>
                  <a:cubicBezTo>
                    <a:pt x="2506" y="185660"/>
                    <a:pt x="130823" y="64045"/>
                    <a:pt x="309765" y="19070"/>
                  </a:cubicBezTo>
                  <a:close/>
                </a:path>
              </a:pathLst>
            </a:custGeom>
            <a:solidFill>
              <a:srgbClr val="FDE78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79375"/>
              <a:ext cx="928793" cy="8837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-6113581">
            <a:off x="1376113" y="3907901"/>
            <a:ext cx="2369731" cy="174768"/>
          </a:xfrm>
          <a:custGeom>
            <a:avLst/>
            <a:gdLst/>
            <a:ahLst/>
            <a:cxnLst/>
            <a:rect r="r" b="b" t="t" l="l"/>
            <a:pathLst>
              <a:path h="174768" w="2369731">
                <a:moveTo>
                  <a:pt x="0" y="0"/>
                </a:moveTo>
                <a:lnTo>
                  <a:pt x="2369730" y="0"/>
                </a:lnTo>
                <a:lnTo>
                  <a:pt x="2369730" y="174767"/>
                </a:lnTo>
                <a:lnTo>
                  <a:pt x="0" y="17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6" id="16"/>
          <p:cNvSpPr/>
          <p:nvPr/>
        </p:nvSpPr>
        <p:spPr>
          <a:xfrm>
            <a:off x="1009650" y="4713537"/>
            <a:ext cx="16230600" cy="0"/>
          </a:xfrm>
          <a:prstGeom prst="line">
            <a:avLst/>
          </a:prstGeom>
          <a:ln cap="flat" w="38100">
            <a:solidFill>
              <a:srgbClr val="6D666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>
            <a:off x="1028700" y="10039829"/>
            <a:ext cx="16230600" cy="0"/>
          </a:xfrm>
          <a:prstGeom prst="line">
            <a:avLst/>
          </a:prstGeom>
          <a:ln cap="flat" w="38100">
            <a:solidFill>
              <a:srgbClr val="6D666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>
            <a:off x="1009650" y="4713537"/>
            <a:ext cx="0" cy="5326233"/>
          </a:xfrm>
          <a:prstGeom prst="line">
            <a:avLst/>
          </a:prstGeom>
          <a:ln cap="flat" w="38100">
            <a:solidFill>
              <a:srgbClr val="6D666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>
            <a:off x="17259300" y="4713537"/>
            <a:ext cx="38100" cy="5326174"/>
          </a:xfrm>
          <a:prstGeom prst="line">
            <a:avLst/>
          </a:prstGeom>
          <a:ln cap="flat" w="38100">
            <a:solidFill>
              <a:srgbClr val="6D666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20" id="20"/>
          <p:cNvGrpSpPr/>
          <p:nvPr/>
        </p:nvGrpSpPr>
        <p:grpSpPr>
          <a:xfrm rot="0">
            <a:off x="1332979" y="1898669"/>
            <a:ext cx="2460129" cy="1722423"/>
            <a:chOff x="0" y="0"/>
            <a:chExt cx="771996" cy="54050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71996" cy="540502"/>
            </a:xfrm>
            <a:custGeom>
              <a:avLst/>
              <a:gdLst/>
              <a:ahLst/>
              <a:cxnLst/>
              <a:rect r="r" b="b" t="t" l="l"/>
              <a:pathLst>
                <a:path h="540502" w="771996">
                  <a:moveTo>
                    <a:pt x="160495" y="0"/>
                  </a:moveTo>
                  <a:lnTo>
                    <a:pt x="611501" y="0"/>
                  </a:lnTo>
                  <a:cubicBezTo>
                    <a:pt x="654067" y="0"/>
                    <a:pt x="694890" y="16909"/>
                    <a:pt x="724988" y="47008"/>
                  </a:cubicBezTo>
                  <a:cubicBezTo>
                    <a:pt x="755087" y="77106"/>
                    <a:pt x="771996" y="117929"/>
                    <a:pt x="771996" y="160495"/>
                  </a:cubicBezTo>
                  <a:lnTo>
                    <a:pt x="771996" y="380007"/>
                  </a:lnTo>
                  <a:cubicBezTo>
                    <a:pt x="771996" y="422573"/>
                    <a:pt x="755087" y="463395"/>
                    <a:pt x="724988" y="493494"/>
                  </a:cubicBezTo>
                  <a:cubicBezTo>
                    <a:pt x="694890" y="523593"/>
                    <a:pt x="654067" y="540502"/>
                    <a:pt x="611501" y="540502"/>
                  </a:cubicBezTo>
                  <a:lnTo>
                    <a:pt x="160495" y="540502"/>
                  </a:lnTo>
                  <a:cubicBezTo>
                    <a:pt x="117929" y="540502"/>
                    <a:pt x="77106" y="523593"/>
                    <a:pt x="47008" y="493494"/>
                  </a:cubicBezTo>
                  <a:cubicBezTo>
                    <a:pt x="16909" y="463395"/>
                    <a:pt x="0" y="422573"/>
                    <a:pt x="0" y="380007"/>
                  </a:cubicBezTo>
                  <a:lnTo>
                    <a:pt x="0" y="160495"/>
                  </a:lnTo>
                  <a:cubicBezTo>
                    <a:pt x="0" y="117929"/>
                    <a:pt x="16909" y="77106"/>
                    <a:pt x="47008" y="47008"/>
                  </a:cubicBezTo>
                  <a:cubicBezTo>
                    <a:pt x="77106" y="16909"/>
                    <a:pt x="117929" y="0"/>
                    <a:pt x="160495" y="0"/>
                  </a:cubicBezTo>
                  <a:close/>
                </a:path>
              </a:pathLst>
            </a:custGeom>
            <a:solidFill>
              <a:srgbClr val="FFD9D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76200"/>
              <a:ext cx="771996" cy="6167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092070" y="1104445"/>
            <a:ext cx="937816" cy="937816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9D9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5870322" y="1898669"/>
            <a:ext cx="2460129" cy="1722423"/>
            <a:chOff x="0" y="0"/>
            <a:chExt cx="771996" cy="54050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71996" cy="540502"/>
            </a:xfrm>
            <a:custGeom>
              <a:avLst/>
              <a:gdLst/>
              <a:ahLst/>
              <a:cxnLst/>
              <a:rect r="r" b="b" t="t" l="l"/>
              <a:pathLst>
                <a:path h="540502" w="771996">
                  <a:moveTo>
                    <a:pt x="160495" y="0"/>
                  </a:moveTo>
                  <a:lnTo>
                    <a:pt x="611501" y="0"/>
                  </a:lnTo>
                  <a:cubicBezTo>
                    <a:pt x="654067" y="0"/>
                    <a:pt x="694890" y="16909"/>
                    <a:pt x="724988" y="47008"/>
                  </a:cubicBezTo>
                  <a:cubicBezTo>
                    <a:pt x="755087" y="77106"/>
                    <a:pt x="771996" y="117929"/>
                    <a:pt x="771996" y="160495"/>
                  </a:cubicBezTo>
                  <a:lnTo>
                    <a:pt x="771996" y="380007"/>
                  </a:lnTo>
                  <a:cubicBezTo>
                    <a:pt x="771996" y="422573"/>
                    <a:pt x="755087" y="463395"/>
                    <a:pt x="724988" y="493494"/>
                  </a:cubicBezTo>
                  <a:cubicBezTo>
                    <a:pt x="694890" y="523593"/>
                    <a:pt x="654067" y="540502"/>
                    <a:pt x="611501" y="540502"/>
                  </a:cubicBezTo>
                  <a:lnTo>
                    <a:pt x="160495" y="540502"/>
                  </a:lnTo>
                  <a:cubicBezTo>
                    <a:pt x="117929" y="540502"/>
                    <a:pt x="77106" y="523593"/>
                    <a:pt x="47008" y="493494"/>
                  </a:cubicBezTo>
                  <a:cubicBezTo>
                    <a:pt x="16909" y="463395"/>
                    <a:pt x="0" y="422573"/>
                    <a:pt x="0" y="380007"/>
                  </a:cubicBezTo>
                  <a:lnTo>
                    <a:pt x="0" y="160495"/>
                  </a:lnTo>
                  <a:cubicBezTo>
                    <a:pt x="0" y="117929"/>
                    <a:pt x="16909" y="77106"/>
                    <a:pt x="47008" y="47008"/>
                  </a:cubicBezTo>
                  <a:cubicBezTo>
                    <a:pt x="77106" y="16909"/>
                    <a:pt x="117929" y="0"/>
                    <a:pt x="160495" y="0"/>
                  </a:cubicBezTo>
                  <a:close/>
                </a:path>
              </a:pathLst>
            </a:custGeom>
            <a:solidFill>
              <a:srgbClr val="FFD9D9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76200"/>
              <a:ext cx="771996" cy="6167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629413" y="1104445"/>
            <a:ext cx="937816" cy="937816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9D9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0407665" y="1898669"/>
            <a:ext cx="2460129" cy="1722423"/>
            <a:chOff x="0" y="0"/>
            <a:chExt cx="771996" cy="54050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771996" cy="540502"/>
            </a:xfrm>
            <a:custGeom>
              <a:avLst/>
              <a:gdLst/>
              <a:ahLst/>
              <a:cxnLst/>
              <a:rect r="r" b="b" t="t" l="l"/>
              <a:pathLst>
                <a:path h="540502" w="771996">
                  <a:moveTo>
                    <a:pt x="160495" y="0"/>
                  </a:moveTo>
                  <a:lnTo>
                    <a:pt x="611501" y="0"/>
                  </a:lnTo>
                  <a:cubicBezTo>
                    <a:pt x="654067" y="0"/>
                    <a:pt x="694890" y="16909"/>
                    <a:pt x="724988" y="47008"/>
                  </a:cubicBezTo>
                  <a:cubicBezTo>
                    <a:pt x="755087" y="77106"/>
                    <a:pt x="771996" y="117929"/>
                    <a:pt x="771996" y="160495"/>
                  </a:cubicBezTo>
                  <a:lnTo>
                    <a:pt x="771996" y="380007"/>
                  </a:lnTo>
                  <a:cubicBezTo>
                    <a:pt x="771996" y="422573"/>
                    <a:pt x="755087" y="463395"/>
                    <a:pt x="724988" y="493494"/>
                  </a:cubicBezTo>
                  <a:cubicBezTo>
                    <a:pt x="694890" y="523593"/>
                    <a:pt x="654067" y="540502"/>
                    <a:pt x="611501" y="540502"/>
                  </a:cubicBezTo>
                  <a:lnTo>
                    <a:pt x="160495" y="540502"/>
                  </a:lnTo>
                  <a:cubicBezTo>
                    <a:pt x="117929" y="540502"/>
                    <a:pt x="77106" y="523593"/>
                    <a:pt x="47008" y="493494"/>
                  </a:cubicBezTo>
                  <a:cubicBezTo>
                    <a:pt x="16909" y="463395"/>
                    <a:pt x="0" y="422573"/>
                    <a:pt x="0" y="380007"/>
                  </a:cubicBezTo>
                  <a:lnTo>
                    <a:pt x="0" y="160495"/>
                  </a:lnTo>
                  <a:cubicBezTo>
                    <a:pt x="0" y="117929"/>
                    <a:pt x="16909" y="77106"/>
                    <a:pt x="47008" y="47008"/>
                  </a:cubicBezTo>
                  <a:cubicBezTo>
                    <a:pt x="77106" y="16909"/>
                    <a:pt x="117929" y="0"/>
                    <a:pt x="160495" y="0"/>
                  </a:cubicBezTo>
                  <a:close/>
                </a:path>
              </a:pathLst>
            </a:custGeom>
            <a:solidFill>
              <a:srgbClr val="FFD9D9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76200"/>
              <a:ext cx="771996" cy="6167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1166756" y="1104445"/>
            <a:ext cx="937816" cy="937816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9D9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4943202" y="1802082"/>
            <a:ext cx="2460129" cy="1722423"/>
            <a:chOff x="0" y="0"/>
            <a:chExt cx="771996" cy="540502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771996" cy="540502"/>
            </a:xfrm>
            <a:custGeom>
              <a:avLst/>
              <a:gdLst/>
              <a:ahLst/>
              <a:cxnLst/>
              <a:rect r="r" b="b" t="t" l="l"/>
              <a:pathLst>
                <a:path h="540502" w="771996">
                  <a:moveTo>
                    <a:pt x="160495" y="0"/>
                  </a:moveTo>
                  <a:lnTo>
                    <a:pt x="611501" y="0"/>
                  </a:lnTo>
                  <a:cubicBezTo>
                    <a:pt x="654067" y="0"/>
                    <a:pt x="694890" y="16909"/>
                    <a:pt x="724988" y="47008"/>
                  </a:cubicBezTo>
                  <a:cubicBezTo>
                    <a:pt x="755087" y="77106"/>
                    <a:pt x="771996" y="117929"/>
                    <a:pt x="771996" y="160495"/>
                  </a:cubicBezTo>
                  <a:lnTo>
                    <a:pt x="771996" y="380007"/>
                  </a:lnTo>
                  <a:cubicBezTo>
                    <a:pt x="771996" y="422573"/>
                    <a:pt x="755087" y="463395"/>
                    <a:pt x="724988" y="493494"/>
                  </a:cubicBezTo>
                  <a:cubicBezTo>
                    <a:pt x="694890" y="523593"/>
                    <a:pt x="654067" y="540502"/>
                    <a:pt x="611501" y="540502"/>
                  </a:cubicBezTo>
                  <a:lnTo>
                    <a:pt x="160495" y="540502"/>
                  </a:lnTo>
                  <a:cubicBezTo>
                    <a:pt x="117929" y="540502"/>
                    <a:pt x="77106" y="523593"/>
                    <a:pt x="47008" y="493494"/>
                  </a:cubicBezTo>
                  <a:cubicBezTo>
                    <a:pt x="16909" y="463395"/>
                    <a:pt x="0" y="422573"/>
                    <a:pt x="0" y="380007"/>
                  </a:cubicBezTo>
                  <a:lnTo>
                    <a:pt x="0" y="160495"/>
                  </a:lnTo>
                  <a:cubicBezTo>
                    <a:pt x="0" y="117929"/>
                    <a:pt x="16909" y="77106"/>
                    <a:pt x="47008" y="47008"/>
                  </a:cubicBezTo>
                  <a:cubicBezTo>
                    <a:pt x="77106" y="16909"/>
                    <a:pt x="117929" y="0"/>
                    <a:pt x="160495" y="0"/>
                  </a:cubicBezTo>
                  <a:close/>
                </a:path>
              </a:pathLst>
            </a:custGeom>
            <a:solidFill>
              <a:srgbClr val="FFD9D9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76200"/>
              <a:ext cx="771996" cy="6167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5702293" y="1007858"/>
            <a:ext cx="937816" cy="937816"/>
            <a:chOff x="0" y="0"/>
            <a:chExt cx="812800" cy="81280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9D9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sp>
        <p:nvSpPr>
          <p:cNvPr name="TextBox 44" id="44"/>
          <p:cNvSpPr txBox="true"/>
          <p:nvPr/>
        </p:nvSpPr>
        <p:spPr>
          <a:xfrm rot="0">
            <a:off x="530856" y="389180"/>
            <a:ext cx="10537204" cy="649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4800" spc="-129">
                <a:solidFill>
                  <a:srgbClr val="008037"/>
                </a:solidFill>
                <a:latin typeface="TT Norms Bold"/>
              </a:rPr>
              <a:t>High-Level Architecture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8540974" y="6805657"/>
            <a:ext cx="3106787" cy="52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2"/>
              </a:lnSpc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Database</a:t>
            </a:r>
          </a:p>
          <a:p>
            <a:pPr algn="ctr">
              <a:lnSpc>
                <a:spcPts val="2042"/>
              </a:lnSpc>
              <a:spcBef>
                <a:spcPct val="0"/>
              </a:spcBef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[Container: Firebase Firestore]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8595092" y="7620977"/>
            <a:ext cx="3106787" cy="2035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"/>
              </a:lnSpc>
              <a:spcBef>
                <a:spcPct val="0"/>
              </a:spcBef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Stores user information,</a:t>
            </a:r>
          </a:p>
          <a:p>
            <a:pPr algn="ctr">
              <a:lnSpc>
                <a:spcPts val="2016"/>
              </a:lnSpc>
              <a:spcBef>
                <a:spcPct val="0"/>
              </a:spcBef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rider information,</a:t>
            </a:r>
          </a:p>
          <a:p>
            <a:pPr algn="ctr">
              <a:lnSpc>
                <a:spcPts val="2016"/>
              </a:lnSpc>
              <a:spcBef>
                <a:spcPct val="0"/>
              </a:spcBef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Admin Information,</a:t>
            </a:r>
          </a:p>
          <a:p>
            <a:pPr algn="ctr">
              <a:lnSpc>
                <a:spcPts val="2016"/>
              </a:lnSpc>
              <a:spcBef>
                <a:spcPct val="0"/>
              </a:spcBef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Recycling Materials Rates,</a:t>
            </a:r>
          </a:p>
          <a:p>
            <a:pPr algn="ctr">
              <a:lnSpc>
                <a:spcPts val="2016"/>
              </a:lnSpc>
              <a:spcBef>
                <a:spcPct val="0"/>
              </a:spcBef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Leaderboard Rankings,</a:t>
            </a:r>
          </a:p>
          <a:p>
            <a:pPr algn="ctr">
              <a:lnSpc>
                <a:spcPts val="2016"/>
              </a:lnSpc>
              <a:spcBef>
                <a:spcPct val="0"/>
              </a:spcBef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Recycling schedules</a:t>
            </a:r>
          </a:p>
          <a:p>
            <a:pPr algn="ctr">
              <a:lnSpc>
                <a:spcPts val="2016"/>
              </a:lnSpc>
              <a:spcBef>
                <a:spcPct val="0"/>
              </a:spcBef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hashed authentication credentials,  etc.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762126" y="5302112"/>
            <a:ext cx="3106787" cy="52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2"/>
              </a:lnSpc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Web Application</a:t>
            </a:r>
          </a:p>
          <a:p>
            <a:pPr algn="ctr">
              <a:lnSpc>
                <a:spcPts val="2042"/>
              </a:lnSpc>
              <a:spcBef>
                <a:spcPct val="0"/>
              </a:spcBef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[Container: React]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3446111" y="5302112"/>
            <a:ext cx="3106787" cy="52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2"/>
              </a:lnSpc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Mobile Application</a:t>
            </a:r>
          </a:p>
          <a:p>
            <a:pPr algn="ctr">
              <a:lnSpc>
                <a:spcPts val="2042"/>
              </a:lnSpc>
              <a:spcBef>
                <a:spcPct val="0"/>
              </a:spcBef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[Container: Flutter]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3446111" y="6028817"/>
            <a:ext cx="3106787" cy="1274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"/>
              </a:lnSpc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Provides customer an app</a:t>
            </a:r>
          </a:p>
          <a:p>
            <a:pPr algn="ctr">
              <a:lnSpc>
                <a:spcPts val="2016"/>
              </a:lnSpc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for their recycling needs.</a:t>
            </a:r>
          </a:p>
          <a:p>
            <a:pPr algn="ctr">
              <a:lnSpc>
                <a:spcPts val="2016"/>
              </a:lnSpc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Provides rider the ability to</a:t>
            </a:r>
          </a:p>
          <a:p>
            <a:pPr algn="ctr">
              <a:lnSpc>
                <a:spcPts val="2016"/>
              </a:lnSpc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complete pickups via mobile</a:t>
            </a:r>
          </a:p>
          <a:p>
            <a:pPr algn="ctr">
              <a:lnSpc>
                <a:spcPts val="2016"/>
              </a:lnSpc>
              <a:spcBef>
                <a:spcPct val="0"/>
              </a:spcBef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device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669576" y="6028817"/>
            <a:ext cx="3291888" cy="1021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"/>
              </a:lnSpc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Provides Admin to manage </a:t>
            </a:r>
          </a:p>
          <a:p>
            <a:pPr algn="ctr">
              <a:lnSpc>
                <a:spcPts val="2016"/>
              </a:lnSpc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mobile app users and the system</a:t>
            </a:r>
          </a:p>
          <a:p>
            <a:pPr algn="ctr">
              <a:lnSpc>
                <a:spcPts val="2016"/>
              </a:lnSpc>
              <a:spcBef>
                <a:spcPct val="0"/>
              </a:spcBef>
            </a:pPr>
            <a:r>
              <a:rPr lang="en-US" sz="1723" spc="-46">
                <a:solidFill>
                  <a:srgbClr val="000000"/>
                </a:solidFill>
                <a:latin typeface="TT Norms Bold"/>
              </a:rPr>
              <a:t>and Warehouse manager to manage rider pickups via web app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32979" y="2665779"/>
            <a:ext cx="2460129" cy="707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3"/>
              </a:lnSpc>
              <a:spcBef>
                <a:spcPct val="0"/>
              </a:spcBef>
            </a:pPr>
            <a:r>
              <a:rPr lang="en-US" sz="1610" spc="-43">
                <a:solidFill>
                  <a:srgbClr val="000000"/>
                </a:solidFill>
                <a:latin typeface="TT Norms Bold"/>
              </a:rPr>
              <a:t>SaafPakistan Admin, Managing riders and warehouse manager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009650" y="2005681"/>
            <a:ext cx="3106787" cy="52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2"/>
              </a:lnSpc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Admin</a:t>
            </a:r>
          </a:p>
          <a:p>
            <a:pPr algn="ctr">
              <a:lnSpc>
                <a:spcPts val="2042"/>
              </a:lnSpc>
              <a:spcBef>
                <a:spcPct val="0"/>
              </a:spcBef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[Person]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5870322" y="2665779"/>
            <a:ext cx="2460129" cy="707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3"/>
              </a:lnSpc>
              <a:spcBef>
                <a:spcPct val="0"/>
              </a:spcBef>
            </a:pPr>
            <a:r>
              <a:rPr lang="en-US" sz="1610" spc="-43">
                <a:solidFill>
                  <a:srgbClr val="000000"/>
                </a:solidFill>
                <a:latin typeface="TT Norms Bold"/>
              </a:rPr>
              <a:t>saafPakistan Warehouse manager, Confirming riders delivery to warehouse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5546993" y="2005681"/>
            <a:ext cx="3106787" cy="52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2"/>
              </a:lnSpc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Warehouse Manager</a:t>
            </a:r>
          </a:p>
          <a:p>
            <a:pPr algn="ctr">
              <a:lnSpc>
                <a:spcPts val="2042"/>
              </a:lnSpc>
              <a:spcBef>
                <a:spcPct val="0"/>
              </a:spcBef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[Person]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0407665" y="2665779"/>
            <a:ext cx="2460129" cy="707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3"/>
              </a:lnSpc>
              <a:spcBef>
                <a:spcPct val="0"/>
              </a:spcBef>
            </a:pPr>
            <a:r>
              <a:rPr lang="en-US" sz="1610" spc="-43">
                <a:solidFill>
                  <a:srgbClr val="000000"/>
                </a:solidFill>
                <a:latin typeface="TT Norms Bold"/>
              </a:rPr>
              <a:t>A customer of the Saafpakistan, Recycling through the app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0084335" y="2005681"/>
            <a:ext cx="3106787" cy="52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2"/>
              </a:lnSpc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Customer</a:t>
            </a:r>
          </a:p>
          <a:p>
            <a:pPr algn="ctr">
              <a:lnSpc>
                <a:spcPts val="2042"/>
              </a:lnSpc>
              <a:spcBef>
                <a:spcPct val="0"/>
              </a:spcBef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[Person]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4943202" y="2569192"/>
            <a:ext cx="2460129" cy="470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3"/>
              </a:lnSpc>
              <a:spcBef>
                <a:spcPct val="0"/>
              </a:spcBef>
            </a:pPr>
            <a:r>
              <a:rPr lang="en-US" sz="1610" spc="-43">
                <a:solidFill>
                  <a:srgbClr val="000000"/>
                </a:solidFill>
                <a:latin typeface="TT Norms Bold"/>
              </a:rPr>
              <a:t>A rider working for saafPakistan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14619873" y="1909095"/>
            <a:ext cx="3106787" cy="52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2"/>
              </a:lnSpc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Rider</a:t>
            </a:r>
          </a:p>
          <a:p>
            <a:pPr algn="ctr">
              <a:lnSpc>
                <a:spcPts val="2042"/>
              </a:lnSpc>
              <a:spcBef>
                <a:spcPct val="0"/>
              </a:spcBef>
            </a:pPr>
            <a:r>
              <a:rPr lang="en-US" sz="1745" spc="-47">
                <a:solidFill>
                  <a:srgbClr val="FF1616"/>
                </a:solidFill>
                <a:latin typeface="TT Norms Bold"/>
              </a:rPr>
              <a:t>[Person]</a:t>
            </a:r>
          </a:p>
        </p:txBody>
      </p:sp>
      <p:sp>
        <p:nvSpPr>
          <p:cNvPr name="Freeform 59" id="59"/>
          <p:cNvSpPr/>
          <p:nvPr/>
        </p:nvSpPr>
        <p:spPr>
          <a:xfrm flipH="false" flipV="false" rot="-10791267">
            <a:off x="5534818" y="8785009"/>
            <a:ext cx="2860367" cy="210952"/>
          </a:xfrm>
          <a:custGeom>
            <a:avLst/>
            <a:gdLst/>
            <a:ahLst/>
            <a:cxnLst/>
            <a:rect r="r" b="b" t="t" l="l"/>
            <a:pathLst>
              <a:path h="210952" w="2860367">
                <a:moveTo>
                  <a:pt x="0" y="0"/>
                </a:moveTo>
                <a:lnTo>
                  <a:pt x="2860366" y="0"/>
                </a:lnTo>
                <a:lnTo>
                  <a:pt x="2860366" y="210952"/>
                </a:lnTo>
                <a:lnTo>
                  <a:pt x="0" y="210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0" id="60"/>
          <p:cNvSpPr/>
          <p:nvPr/>
        </p:nvSpPr>
        <p:spPr>
          <a:xfrm flipH="false" flipV="false" rot="-1990972">
            <a:off x="11677786" y="8088129"/>
            <a:ext cx="2931140" cy="216172"/>
          </a:xfrm>
          <a:custGeom>
            <a:avLst/>
            <a:gdLst/>
            <a:ahLst/>
            <a:cxnLst/>
            <a:rect r="r" b="b" t="t" l="l"/>
            <a:pathLst>
              <a:path h="216172" w="2931140">
                <a:moveTo>
                  <a:pt x="0" y="0"/>
                </a:moveTo>
                <a:lnTo>
                  <a:pt x="2931139" y="0"/>
                </a:lnTo>
                <a:lnTo>
                  <a:pt x="2931139" y="216172"/>
                </a:lnTo>
                <a:lnTo>
                  <a:pt x="0" y="216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1" id="61"/>
          <p:cNvSpPr txBox="true"/>
          <p:nvPr/>
        </p:nvSpPr>
        <p:spPr>
          <a:xfrm rot="68292">
            <a:off x="7208770" y="8441390"/>
            <a:ext cx="1011893" cy="564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5"/>
              </a:lnSpc>
            </a:pPr>
            <a:r>
              <a:rPr lang="en-US" sz="1261" spc="-34">
                <a:solidFill>
                  <a:srgbClr val="2C2C2C"/>
                </a:solidFill>
                <a:latin typeface="TT Norms Bold"/>
              </a:rPr>
              <a:t>Read from and writes to</a:t>
            </a:r>
          </a:p>
          <a:p>
            <a:pPr algn="ctr">
              <a:lnSpc>
                <a:spcPts val="1475"/>
              </a:lnSpc>
              <a:spcBef>
                <a:spcPct val="0"/>
              </a:spcBef>
            </a:pPr>
          </a:p>
        </p:txBody>
      </p:sp>
      <p:sp>
        <p:nvSpPr>
          <p:cNvPr name="TextBox 62" id="62"/>
          <p:cNvSpPr txBox="true"/>
          <p:nvPr/>
        </p:nvSpPr>
        <p:spPr>
          <a:xfrm rot="-2007526">
            <a:off x="12398577" y="7702364"/>
            <a:ext cx="1291773" cy="707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3"/>
              </a:lnSpc>
            </a:pPr>
            <a:r>
              <a:rPr lang="en-US" sz="1610" spc="-43">
                <a:solidFill>
                  <a:srgbClr val="2C2C2C"/>
                </a:solidFill>
                <a:latin typeface="TT Norms Bold"/>
              </a:rPr>
              <a:t>Read from and writes to</a:t>
            </a:r>
          </a:p>
          <a:p>
            <a:pPr algn="ctr">
              <a:lnSpc>
                <a:spcPts val="1883"/>
              </a:lnSpc>
              <a:spcBef>
                <a:spcPct val="0"/>
              </a:spcBef>
            </a:pPr>
          </a:p>
        </p:txBody>
      </p:sp>
      <p:sp>
        <p:nvSpPr>
          <p:cNvPr name="TextBox 63" id="63"/>
          <p:cNvSpPr txBox="true"/>
          <p:nvPr/>
        </p:nvSpPr>
        <p:spPr>
          <a:xfrm rot="0">
            <a:off x="1028700" y="9722979"/>
            <a:ext cx="1774429" cy="234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3"/>
              </a:lnSpc>
              <a:spcBef>
                <a:spcPct val="0"/>
              </a:spcBef>
            </a:pPr>
            <a:r>
              <a:rPr lang="en-US" sz="1610" spc="-43">
                <a:solidFill>
                  <a:srgbClr val="6D6661"/>
                </a:solidFill>
                <a:latin typeface="TT Norms Bold"/>
              </a:rPr>
              <a:t>Software System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530856" y="3703003"/>
            <a:ext cx="1832040" cy="957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9"/>
              </a:lnSpc>
              <a:spcBef>
                <a:spcPct val="0"/>
              </a:spcBef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register riders, r</a:t>
            </a:r>
            <a:r>
              <a:rPr lang="en-US" sz="1333" spc="-35">
                <a:solidFill>
                  <a:srgbClr val="2C2C2C"/>
                </a:solidFill>
                <a:latin typeface="TT Norms Bold"/>
              </a:rPr>
              <a:t>egister warehouse manager, and upload Material's rates payment proof using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6084235" y="3774250"/>
            <a:ext cx="1832040" cy="767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9"/>
              </a:lnSpc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view pending</a:t>
            </a:r>
          </a:p>
          <a:p>
            <a:pPr algn="ctr">
              <a:lnSpc>
                <a:spcPts val="1559"/>
              </a:lnSpc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and completed pickups,</a:t>
            </a:r>
          </a:p>
          <a:p>
            <a:pPr algn="ctr">
              <a:lnSpc>
                <a:spcPts val="1559"/>
              </a:lnSpc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confirm rider deliveries </a:t>
            </a:r>
          </a:p>
          <a:p>
            <a:pPr algn="ctr">
              <a:lnSpc>
                <a:spcPts val="1559"/>
              </a:lnSpc>
              <a:spcBef>
                <a:spcPct val="0"/>
              </a:spcBef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using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8998229" y="3703003"/>
            <a:ext cx="3620853" cy="957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9"/>
              </a:lnSpc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Schedule Recycling pickups,</a:t>
            </a:r>
          </a:p>
          <a:p>
            <a:pPr algn="ctr">
              <a:lnSpc>
                <a:spcPts val="1559"/>
              </a:lnSpc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View Personal recylcing stats, </a:t>
            </a:r>
          </a:p>
          <a:p>
            <a:pPr algn="ctr">
              <a:lnSpc>
                <a:spcPts val="1559"/>
              </a:lnSpc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Compete with friends and others with leaderboards, view payments recieved</a:t>
            </a:r>
          </a:p>
          <a:p>
            <a:pPr algn="ctr">
              <a:lnSpc>
                <a:spcPts val="1559"/>
              </a:lnSpc>
              <a:spcBef>
                <a:spcPct val="0"/>
              </a:spcBef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and their status using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4083484" y="3839848"/>
            <a:ext cx="1832040" cy="576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9"/>
              </a:lnSpc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view and complete</a:t>
            </a:r>
          </a:p>
          <a:p>
            <a:pPr algn="ctr">
              <a:lnSpc>
                <a:spcPts val="1559"/>
              </a:lnSpc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assigned pickups and</a:t>
            </a:r>
          </a:p>
          <a:p>
            <a:pPr algn="ctr">
              <a:lnSpc>
                <a:spcPts val="1559"/>
              </a:lnSpc>
              <a:spcBef>
                <a:spcPct val="0"/>
              </a:spcBef>
            </a:pPr>
            <a:r>
              <a:rPr lang="en-US" sz="1333" spc="-35">
                <a:solidFill>
                  <a:srgbClr val="2C2C2C"/>
                </a:solidFill>
                <a:latin typeface="TT Norms Bold"/>
              </a:rPr>
              <a:t>generate receipts using</a:t>
            </a:r>
          </a:p>
        </p:txBody>
      </p:sp>
      <p:grpSp>
        <p:nvGrpSpPr>
          <p:cNvPr name="Group 68" id="68"/>
          <p:cNvGrpSpPr/>
          <p:nvPr/>
        </p:nvGrpSpPr>
        <p:grpSpPr>
          <a:xfrm rot="0">
            <a:off x="3915818" y="7846846"/>
            <a:ext cx="3182503" cy="1915193"/>
            <a:chOff x="0" y="0"/>
            <a:chExt cx="932597" cy="561226"/>
          </a:xfrm>
        </p:grpSpPr>
        <p:sp>
          <p:nvSpPr>
            <p:cNvPr name="Freeform 69" id="69"/>
            <p:cNvSpPr/>
            <p:nvPr/>
          </p:nvSpPr>
          <p:spPr>
            <a:xfrm flipH="false" flipV="false" rot="0">
              <a:off x="0" y="0"/>
              <a:ext cx="932597" cy="561226"/>
            </a:xfrm>
            <a:custGeom>
              <a:avLst/>
              <a:gdLst/>
              <a:ahLst/>
              <a:cxnLst/>
              <a:rect r="r" b="b" t="t" l="l"/>
              <a:pathLst>
                <a:path h="561226" w="932597">
                  <a:moveTo>
                    <a:pt x="124065" y="0"/>
                  </a:moveTo>
                  <a:lnTo>
                    <a:pt x="808532" y="0"/>
                  </a:lnTo>
                  <a:cubicBezTo>
                    <a:pt x="841436" y="0"/>
                    <a:pt x="872993" y="13071"/>
                    <a:pt x="896259" y="36338"/>
                  </a:cubicBezTo>
                  <a:cubicBezTo>
                    <a:pt x="919526" y="59605"/>
                    <a:pt x="932597" y="91161"/>
                    <a:pt x="932597" y="124065"/>
                  </a:cubicBezTo>
                  <a:lnTo>
                    <a:pt x="932597" y="437161"/>
                  </a:lnTo>
                  <a:cubicBezTo>
                    <a:pt x="932597" y="505680"/>
                    <a:pt x="877051" y="561226"/>
                    <a:pt x="808532" y="561226"/>
                  </a:cubicBezTo>
                  <a:lnTo>
                    <a:pt x="124065" y="561226"/>
                  </a:lnTo>
                  <a:cubicBezTo>
                    <a:pt x="91161" y="561226"/>
                    <a:pt x="59605" y="548155"/>
                    <a:pt x="36338" y="524888"/>
                  </a:cubicBezTo>
                  <a:cubicBezTo>
                    <a:pt x="13071" y="501621"/>
                    <a:pt x="0" y="470065"/>
                    <a:pt x="0" y="437161"/>
                  </a:cubicBezTo>
                  <a:lnTo>
                    <a:pt x="0" y="124065"/>
                  </a:lnTo>
                  <a:cubicBezTo>
                    <a:pt x="0" y="91161"/>
                    <a:pt x="13071" y="59605"/>
                    <a:pt x="36338" y="36338"/>
                  </a:cubicBezTo>
                  <a:cubicBezTo>
                    <a:pt x="59605" y="13071"/>
                    <a:pt x="91161" y="0"/>
                    <a:pt x="124065" y="0"/>
                  </a:cubicBezTo>
                  <a:close/>
                </a:path>
              </a:pathLst>
            </a:custGeom>
            <a:solidFill>
              <a:srgbClr val="D4D4D4"/>
            </a:solidFill>
          </p:spPr>
        </p:sp>
        <p:sp>
          <p:nvSpPr>
            <p:cNvPr name="TextBox 70" id="70"/>
            <p:cNvSpPr txBox="true"/>
            <p:nvPr/>
          </p:nvSpPr>
          <p:spPr>
            <a:xfrm>
              <a:off x="0" y="-76200"/>
              <a:ext cx="932597" cy="6374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sp>
        <p:nvSpPr>
          <p:cNvPr name="TextBox 71" id="71"/>
          <p:cNvSpPr txBox="true"/>
          <p:nvPr/>
        </p:nvSpPr>
        <p:spPr>
          <a:xfrm rot="0">
            <a:off x="4110926" y="7963136"/>
            <a:ext cx="2792286" cy="468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5"/>
              </a:lnSpc>
            </a:pPr>
            <a:r>
              <a:rPr lang="en-US" sz="1568" spc="-42">
                <a:solidFill>
                  <a:srgbClr val="FF1616"/>
                </a:solidFill>
                <a:latin typeface="TT Norms Bold"/>
              </a:rPr>
              <a:t>API Application</a:t>
            </a:r>
          </a:p>
          <a:p>
            <a:pPr algn="ctr">
              <a:lnSpc>
                <a:spcPts val="1835"/>
              </a:lnSpc>
              <a:spcBef>
                <a:spcPct val="0"/>
              </a:spcBef>
            </a:pPr>
            <a:r>
              <a:rPr lang="en-US" sz="1568" spc="-42">
                <a:solidFill>
                  <a:srgbClr val="FF1616"/>
                </a:solidFill>
                <a:latin typeface="TT Norms Bold"/>
              </a:rPr>
              <a:t>[Container: Node.js]</a:t>
            </a:r>
          </a:p>
        </p:txBody>
      </p:sp>
      <p:sp>
        <p:nvSpPr>
          <p:cNvPr name="TextBox 72" id="72"/>
          <p:cNvSpPr txBox="true"/>
          <p:nvPr/>
        </p:nvSpPr>
        <p:spPr>
          <a:xfrm rot="0">
            <a:off x="4027745" y="8616276"/>
            <a:ext cx="2958649" cy="461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1"/>
              </a:lnSpc>
            </a:pPr>
            <a:r>
              <a:rPr lang="en-US" sz="1548" spc="-41">
                <a:solidFill>
                  <a:srgbClr val="000000"/>
                </a:solidFill>
                <a:latin typeface="TT Norms Bold"/>
              </a:rPr>
              <a:t>Provide functionalities via</a:t>
            </a:r>
          </a:p>
          <a:p>
            <a:pPr algn="ctr">
              <a:lnSpc>
                <a:spcPts val="1811"/>
              </a:lnSpc>
              <a:spcBef>
                <a:spcPct val="0"/>
              </a:spcBef>
            </a:pPr>
            <a:r>
              <a:rPr lang="en-US" sz="1548" spc="-41">
                <a:solidFill>
                  <a:srgbClr val="000000"/>
                </a:solidFill>
                <a:latin typeface="TT Norms Bold"/>
              </a:rPr>
              <a:t>JSON/HTTPS API</a:t>
            </a:r>
          </a:p>
        </p:txBody>
      </p:sp>
      <p:sp>
        <p:nvSpPr>
          <p:cNvPr name="TextBox 73" id="73"/>
          <p:cNvSpPr txBox="true"/>
          <p:nvPr/>
        </p:nvSpPr>
        <p:spPr>
          <a:xfrm rot="2854981">
            <a:off x="2055622" y="8005596"/>
            <a:ext cx="1291773" cy="470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3"/>
              </a:lnSpc>
              <a:spcBef>
                <a:spcPct val="0"/>
              </a:spcBef>
            </a:pPr>
            <a:r>
              <a:rPr lang="en-US" sz="1610" spc="-43">
                <a:solidFill>
                  <a:srgbClr val="2C2C2C"/>
                </a:solidFill>
                <a:latin typeface="TT Norms Bold"/>
              </a:rPr>
              <a:t>Makes API calls to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DAF9ob1LGYo</dc:identifier>
  <dcterms:modified xsi:type="dcterms:W3CDTF">2011-08-01T06:04:30Z</dcterms:modified>
  <cp:revision>1</cp:revision>
  <dc:title>FYP-2-SlideDeck-SP</dc:title>
</cp:coreProperties>
</file>

<file path=docProps/thumbnail.jpeg>
</file>